
<file path=[Content_Types].xml><?xml version="1.0" encoding="utf-8"?>
<Types xmlns="http://schemas.openxmlformats.org/package/2006/content-types">
  <Default Extension="png" ContentType="image/png"/>
  <Default Extension="svg" ContentType="image/svg+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bookmarkIdSeed="3">
  <p:sldMasterIdLst>
    <p:sldMasterId id="2147483648" r:id="rId1"/>
  </p:sldMasterIdLst>
  <p:notesMasterIdLst>
    <p:notesMasterId r:id="rId28"/>
  </p:notesMasterIdLst>
  <p:sldIdLst>
    <p:sldId id="515" r:id="rId2"/>
    <p:sldId id="593" r:id="rId3"/>
    <p:sldId id="586" r:id="rId4"/>
    <p:sldId id="585" r:id="rId5"/>
    <p:sldId id="594" r:id="rId6"/>
    <p:sldId id="561" r:id="rId7"/>
    <p:sldId id="583" r:id="rId8"/>
    <p:sldId id="579" r:id="rId9"/>
    <p:sldId id="580" r:id="rId10"/>
    <p:sldId id="589" r:id="rId11"/>
    <p:sldId id="591" r:id="rId12"/>
    <p:sldId id="722" r:id="rId13"/>
    <p:sldId id="671" r:id="rId14"/>
    <p:sldId id="726" r:id="rId15"/>
    <p:sldId id="727" r:id="rId16"/>
    <p:sldId id="728" r:id="rId17"/>
    <p:sldId id="729" r:id="rId18"/>
    <p:sldId id="730" r:id="rId19"/>
    <p:sldId id="731" r:id="rId20"/>
    <p:sldId id="732" r:id="rId21"/>
    <p:sldId id="733" r:id="rId22"/>
    <p:sldId id="735" r:id="rId23"/>
    <p:sldId id="736" r:id="rId24"/>
    <p:sldId id="738" r:id="rId25"/>
    <p:sldId id="739" r:id="rId26"/>
    <p:sldId id="535" r:id="rId27"/>
  </p:sldIdLst>
  <p:sldSz cx="12192000" cy="6858000"/>
  <p:notesSz cx="9388475" cy="7102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3" name="Author"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A527D1F-7A4C-4277-83EC-7F2888E3E0FD}" v="60" dt="2025-02-06T09:22:30.326"/>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721" autoAdjust="0"/>
  </p:normalViewPr>
  <p:slideViewPr>
    <p:cSldViewPr>
      <p:cViewPr varScale="1">
        <p:scale>
          <a:sx n="104" d="100"/>
          <a:sy n="104" d="100"/>
        </p:scale>
        <p:origin x="756" y="10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68339" cy="356769"/>
          </a:xfrm>
          <a:prstGeom prst="rect">
            <a:avLst/>
          </a:prstGeom>
        </p:spPr>
        <p:txBody>
          <a:bodyPr vert="horz" lIns="80010" tIns="40005" rIns="80010" bIns="40005" rtlCol="0"/>
          <a:lstStyle>
            <a:lvl1pPr algn="l">
              <a:defRPr sz="1100"/>
            </a:lvl1pPr>
          </a:lstStyle>
          <a:p>
            <a:endParaRPr lang="en-GB" dirty="0"/>
          </a:p>
        </p:txBody>
      </p:sp>
      <p:sp>
        <p:nvSpPr>
          <p:cNvPr id="3" name="Date Placeholder 2"/>
          <p:cNvSpPr>
            <a:spLocks noGrp="1"/>
          </p:cNvSpPr>
          <p:nvPr>
            <p:ph type="dt" idx="1"/>
          </p:nvPr>
        </p:nvSpPr>
        <p:spPr>
          <a:xfrm>
            <a:off x="5317691" y="0"/>
            <a:ext cx="4068339" cy="356769"/>
          </a:xfrm>
          <a:prstGeom prst="rect">
            <a:avLst/>
          </a:prstGeom>
        </p:spPr>
        <p:txBody>
          <a:bodyPr vert="horz" lIns="80010" tIns="40005" rIns="80010" bIns="40005" rtlCol="0"/>
          <a:lstStyle>
            <a:lvl1pPr algn="r">
              <a:defRPr sz="1100"/>
            </a:lvl1pPr>
          </a:lstStyle>
          <a:p>
            <a:fld id="{9D299912-5DD2-4549-9854-D9018642A240}" type="datetimeFigureOut">
              <a:rPr lang="en-GB" smtClean="0"/>
              <a:t>07/02/2025</a:t>
            </a:fld>
            <a:endParaRPr lang="en-GB" dirty="0"/>
          </a:p>
        </p:txBody>
      </p:sp>
      <p:sp>
        <p:nvSpPr>
          <p:cNvPr id="4" name="Slide Image Placeholder 3"/>
          <p:cNvSpPr>
            <a:spLocks noGrp="1" noRot="1" noChangeAspect="1"/>
          </p:cNvSpPr>
          <p:nvPr>
            <p:ph type="sldImg" idx="2"/>
          </p:nvPr>
        </p:nvSpPr>
        <p:spPr>
          <a:xfrm>
            <a:off x="2563813" y="887413"/>
            <a:ext cx="4260850" cy="2397125"/>
          </a:xfrm>
          <a:prstGeom prst="rect">
            <a:avLst/>
          </a:prstGeom>
          <a:noFill/>
          <a:ln w="12700">
            <a:solidFill>
              <a:prstClr val="black"/>
            </a:solidFill>
          </a:ln>
        </p:spPr>
        <p:txBody>
          <a:bodyPr vert="horz" lIns="80010" tIns="40005" rIns="80010" bIns="40005" rtlCol="0" anchor="ctr"/>
          <a:lstStyle/>
          <a:p>
            <a:endParaRPr lang="en-GB" dirty="0"/>
          </a:p>
        </p:txBody>
      </p:sp>
      <p:sp>
        <p:nvSpPr>
          <p:cNvPr id="5" name="Notes Placeholder 4"/>
          <p:cNvSpPr>
            <a:spLocks noGrp="1"/>
          </p:cNvSpPr>
          <p:nvPr>
            <p:ph type="body" sz="quarter" idx="3"/>
          </p:nvPr>
        </p:nvSpPr>
        <p:spPr>
          <a:xfrm>
            <a:off x="938848" y="3418067"/>
            <a:ext cx="7510780" cy="2796599"/>
          </a:xfrm>
          <a:prstGeom prst="rect">
            <a:avLst/>
          </a:prstGeom>
        </p:spPr>
        <p:txBody>
          <a:bodyPr vert="horz" lIns="80010" tIns="40005" rIns="80010" bIns="40005"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6745709"/>
            <a:ext cx="4068339" cy="356768"/>
          </a:xfrm>
          <a:prstGeom prst="rect">
            <a:avLst/>
          </a:prstGeom>
        </p:spPr>
        <p:txBody>
          <a:bodyPr vert="horz" lIns="80010" tIns="40005" rIns="80010" bIns="40005" rtlCol="0" anchor="b"/>
          <a:lstStyle>
            <a:lvl1pPr algn="l">
              <a:defRPr sz="1100"/>
            </a:lvl1pPr>
          </a:lstStyle>
          <a:p>
            <a:endParaRPr lang="en-GB" dirty="0"/>
          </a:p>
        </p:txBody>
      </p:sp>
      <p:sp>
        <p:nvSpPr>
          <p:cNvPr id="7" name="Slide Number Placeholder 6"/>
          <p:cNvSpPr>
            <a:spLocks noGrp="1"/>
          </p:cNvSpPr>
          <p:nvPr>
            <p:ph type="sldNum" sz="quarter" idx="5"/>
          </p:nvPr>
        </p:nvSpPr>
        <p:spPr>
          <a:xfrm>
            <a:off x="5317691" y="6745709"/>
            <a:ext cx="4068339" cy="356768"/>
          </a:xfrm>
          <a:prstGeom prst="rect">
            <a:avLst/>
          </a:prstGeom>
        </p:spPr>
        <p:txBody>
          <a:bodyPr vert="horz" lIns="80010" tIns="40005" rIns="80010" bIns="40005" rtlCol="0" anchor="b"/>
          <a:lstStyle>
            <a:lvl1pPr algn="r">
              <a:defRPr sz="1100"/>
            </a:lvl1pPr>
          </a:lstStyle>
          <a:p>
            <a:fld id="{3D536426-08FE-452B-BB6F-178D41BBFA85}" type="slidenum">
              <a:rPr lang="en-GB" smtClean="0"/>
              <a:t>‹#›</a:t>
            </a:fld>
            <a:endParaRPr lang="en-GB" dirty="0"/>
          </a:p>
        </p:txBody>
      </p:sp>
    </p:spTree>
    <p:extLst>
      <p:ext uri="{BB962C8B-B14F-4D97-AF65-F5344CB8AC3E}">
        <p14:creationId xmlns:p14="http://schemas.microsoft.com/office/powerpoint/2010/main" val="20272880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A32B971D-0B91-4F47-8126-D3C7AE9601F3}" type="slidenum">
              <a:rPr lang="en-GB" smtClean="0"/>
              <a:t>1</a:t>
            </a:fld>
            <a:endParaRPr lang="en-GB" dirty="0"/>
          </a:p>
        </p:txBody>
      </p:sp>
    </p:spTree>
    <p:extLst>
      <p:ext uri="{BB962C8B-B14F-4D97-AF65-F5344CB8AC3E}">
        <p14:creationId xmlns:p14="http://schemas.microsoft.com/office/powerpoint/2010/main" val="38453865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536426-08FE-452B-BB6F-178D41BBFA85}" type="slidenum">
              <a:rPr lang="en-GB" smtClean="0"/>
              <a:t>2</a:t>
            </a:fld>
            <a:endParaRPr lang="en-GB" dirty="0"/>
          </a:p>
        </p:txBody>
      </p:sp>
    </p:spTree>
    <p:extLst>
      <p:ext uri="{BB962C8B-B14F-4D97-AF65-F5344CB8AC3E}">
        <p14:creationId xmlns:p14="http://schemas.microsoft.com/office/powerpoint/2010/main" val="40277533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A32B971D-0B91-4F47-8126-D3C7AE9601F3}" type="slidenum">
              <a:rPr lang="en-GB" smtClean="0"/>
              <a:t>26</a:t>
            </a:fld>
            <a:endParaRPr lang="en-GB" dirty="0"/>
          </a:p>
        </p:txBody>
      </p:sp>
    </p:spTree>
    <p:extLst>
      <p:ext uri="{BB962C8B-B14F-4D97-AF65-F5344CB8AC3E}">
        <p14:creationId xmlns:p14="http://schemas.microsoft.com/office/powerpoint/2010/main" val="17566615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0"/>
            <a:ext cx="10363200" cy="144018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2/7/2025</a:t>
            </a:fld>
            <a:endParaRPr lang="en-US" dirty="0"/>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00" b="1" i="0">
                <a:solidFill>
                  <a:srgbClr val="1A1E3A"/>
                </a:solidFill>
                <a:latin typeface="Noto Sans"/>
                <a:cs typeface="Noto Sans"/>
              </a:defRPr>
            </a:lvl1pPr>
          </a:lstStyle>
          <a:p>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2/7/2025</a:t>
            </a:fld>
            <a:endParaRPr lang="en-US" dirty="0"/>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00" b="1" i="0">
                <a:solidFill>
                  <a:srgbClr val="1A1E3A"/>
                </a:solidFill>
                <a:latin typeface="Noto Sans"/>
                <a:cs typeface="Noto Sans"/>
              </a:defRPr>
            </a:lvl1pPr>
          </a:lstStyle>
          <a:p>
            <a:endParaRPr/>
          </a:p>
        </p:txBody>
      </p:sp>
      <p:sp>
        <p:nvSpPr>
          <p:cNvPr id="3" name="Holder 3"/>
          <p:cNvSpPr>
            <a:spLocks noGrp="1"/>
          </p:cNvSpPr>
          <p:nvPr>
            <p:ph sz="half" idx="2"/>
          </p:nvPr>
        </p:nvSpPr>
        <p:spPr>
          <a:xfrm>
            <a:off x="558825" y="2102421"/>
            <a:ext cx="4602480" cy="3865879"/>
          </a:xfrm>
          <a:prstGeom prst="rect">
            <a:avLst/>
          </a:prstGeom>
        </p:spPr>
        <p:txBody>
          <a:bodyPr wrap="square" lIns="0" tIns="0" rIns="0" bIns="0">
            <a:spAutoFit/>
          </a:bodyPr>
          <a:lstStyle>
            <a:lvl1pPr>
              <a:defRPr sz="1800" b="1" i="0">
                <a:solidFill>
                  <a:srgbClr val="1A1E3A"/>
                </a:solidFill>
                <a:latin typeface="Noto Sans"/>
                <a:cs typeface="Noto Sans"/>
              </a:defRPr>
            </a:lvl1pPr>
          </a:lstStyle>
          <a:p>
            <a:endParaRPr/>
          </a:p>
        </p:txBody>
      </p:sp>
      <p:sp>
        <p:nvSpPr>
          <p:cNvPr id="4" name="Holder 4"/>
          <p:cNvSpPr>
            <a:spLocks noGrp="1"/>
          </p:cNvSpPr>
          <p:nvPr>
            <p:ph sz="half" idx="3"/>
          </p:nvPr>
        </p:nvSpPr>
        <p:spPr>
          <a:xfrm>
            <a:off x="6388100" y="1982723"/>
            <a:ext cx="5165090" cy="4048760"/>
          </a:xfrm>
          <a:prstGeom prst="rect">
            <a:avLst/>
          </a:prstGeom>
        </p:spPr>
        <p:txBody>
          <a:bodyPr wrap="square" lIns="0" tIns="0" rIns="0" bIns="0">
            <a:spAutoFit/>
          </a:bodyPr>
          <a:lstStyle>
            <a:lvl1pPr>
              <a:defRPr sz="1200" b="1" i="0">
                <a:solidFill>
                  <a:srgbClr val="1A1E3A"/>
                </a:solidFill>
                <a:latin typeface="Noto Sans"/>
                <a:cs typeface="Noto Sans"/>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2/7/2025</a:t>
            </a:fld>
            <a:endParaRPr lang="en-US" dirty="0"/>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00" b="1" i="0">
                <a:solidFill>
                  <a:srgbClr val="1A1E3A"/>
                </a:solidFill>
                <a:latin typeface="Noto Sans"/>
                <a:cs typeface="Noto Sans"/>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2/7/2025</a:t>
            </a:fld>
            <a:endParaRPr lang="en-US" dirty="0"/>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2/7/2025</a:t>
            </a:fld>
            <a:endParaRPr lang="en-US" dirty="0"/>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623633" y="525271"/>
            <a:ext cx="10944733" cy="1122680"/>
          </a:xfrm>
          <a:prstGeom prst="rect">
            <a:avLst/>
          </a:prstGeom>
        </p:spPr>
        <p:txBody>
          <a:bodyPr wrap="square" lIns="0" tIns="0" rIns="0" bIns="0">
            <a:spAutoFit/>
          </a:bodyPr>
          <a:lstStyle>
            <a:lvl1pPr>
              <a:defRPr sz="3600" b="1" i="0">
                <a:solidFill>
                  <a:srgbClr val="1A1E3A"/>
                </a:solidFill>
                <a:latin typeface="Noto Sans"/>
                <a:cs typeface="Noto Sans"/>
              </a:defRPr>
            </a:lvl1pPr>
          </a:lstStyle>
          <a:p>
            <a:endParaRPr/>
          </a:p>
        </p:txBody>
      </p:sp>
      <p:sp>
        <p:nvSpPr>
          <p:cNvPr id="3" name="Holder 3"/>
          <p:cNvSpPr>
            <a:spLocks noGrp="1"/>
          </p:cNvSpPr>
          <p:nvPr>
            <p:ph type="body" idx="1"/>
          </p:nvPr>
        </p:nvSpPr>
        <p:spPr>
          <a:xfrm>
            <a:off x="620344" y="1982723"/>
            <a:ext cx="10951311" cy="4048760"/>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wrap="square" lIns="0" tIns="0" rIns="0" bIns="0">
            <a:spAutoFit/>
          </a:bodyPr>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2/7/2025</a:t>
            </a:fld>
            <a:endParaRPr lang="en-US" dirty="0"/>
          </a:p>
        </p:txBody>
      </p:sp>
      <p:sp>
        <p:nvSpPr>
          <p:cNvPr id="6" name="Holder 6"/>
          <p:cNvSpPr>
            <a:spLocks noGrp="1"/>
          </p:cNvSpPr>
          <p:nvPr>
            <p:ph type="sldNum" sz="quarter" idx="7"/>
          </p:nvPr>
        </p:nvSpPr>
        <p:spPr>
          <a:xfrm>
            <a:off x="8778240" y="6377940"/>
            <a:ext cx="280416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image" Target="../media/image1.png"/><Relationship Id="rId7"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4.xml"/><Relationship Id="rId6" Type="http://schemas.openxmlformats.org/officeDocument/2006/relationships/image" Target="../media/image3.png"/><Relationship Id="rId5" Type="http://schemas.openxmlformats.org/officeDocument/2006/relationships/image" Target="../media/image3.sv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3.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3.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3.xml"/><Relationship Id="rId4" Type="http://schemas.openxmlformats.org/officeDocument/2006/relationships/image" Target="../media/image5.png"/></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3.xml"/><Relationship Id="rId4" Type="http://schemas.openxmlformats.org/officeDocument/2006/relationships/image" Target="../media/image5.png"/></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3.xml"/><Relationship Id="rId4" Type="http://schemas.openxmlformats.org/officeDocument/2006/relationships/image" Target="../media/image5.png"/></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3.xml"/><Relationship Id="rId4" Type="http://schemas.openxmlformats.org/officeDocument/2006/relationships/image" Target="../media/image5.png"/></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3.xml"/><Relationship Id="rId4" Type="http://schemas.openxmlformats.org/officeDocument/2006/relationships/image" Target="../media/image5.png"/></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3.xml"/><Relationship Id="rId4" Type="http://schemas.openxmlformats.org/officeDocument/2006/relationships/image" Target="../media/image5.png"/></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3.xml"/><Relationship Id="rId4" Type="http://schemas.openxmlformats.org/officeDocument/2006/relationships/image" Target="../media/image5.png"/></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3.xml"/><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3.svg"/></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3.xml"/><Relationship Id="rId4" Type="http://schemas.openxmlformats.org/officeDocument/2006/relationships/image" Target="../media/image5.png"/></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3.xml"/><Relationship Id="rId4" Type="http://schemas.openxmlformats.org/officeDocument/2006/relationships/image" Target="../media/image5.png"/></Relationships>
</file>

<file path=ppt/slides/_rels/slide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3.xml"/><Relationship Id="rId4" Type="http://schemas.openxmlformats.org/officeDocument/2006/relationships/image" Target="../media/image5.png"/></Relationships>
</file>

<file path=ppt/slides/_rels/slide2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3.xml"/><Relationship Id="rId4" Type="http://schemas.openxmlformats.org/officeDocument/2006/relationships/image" Target="../media/image5.png"/></Relationships>
</file>

<file path=ppt/slides/_rels/slide2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3.xml"/><Relationship Id="rId4" Type="http://schemas.openxmlformats.org/officeDocument/2006/relationships/image" Target="../media/image5.png"/></Relationships>
</file>

<file path=ppt/slides/_rels/slide2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3.xml"/><Relationship Id="rId4" Type="http://schemas.openxmlformats.org/officeDocument/2006/relationships/image" Target="../media/image5.png"/></Relationships>
</file>

<file path=ppt/slides/_rels/slide26.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image" Target="../media/image1.png"/><Relationship Id="rId7"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4.xml"/><Relationship Id="rId6" Type="http://schemas.openxmlformats.org/officeDocument/2006/relationships/image" Target="../media/image3.png"/><Relationship Id="rId5" Type="http://schemas.openxmlformats.org/officeDocument/2006/relationships/image" Target="../media/image3.sv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3.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3.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3.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3.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3.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3.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3.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A picture containing black, table, sitting, white&#10;&#10;Description automatically generated">
            <a:extLst>
              <a:ext uri="{FF2B5EF4-FFF2-40B4-BE49-F238E27FC236}">
                <a16:creationId xmlns:a16="http://schemas.microsoft.com/office/drawing/2014/main" id="{8F0CF24B-9822-446A-A840-7AECF8A2E36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1" y="10510"/>
            <a:ext cx="12185904" cy="6858000"/>
          </a:xfrm>
          <a:prstGeom prst="rect">
            <a:avLst/>
          </a:prstGeom>
        </p:spPr>
      </p:pic>
      <p:sp>
        <p:nvSpPr>
          <p:cNvPr id="3" name="object 3"/>
          <p:cNvSpPr txBox="1"/>
          <p:nvPr/>
        </p:nvSpPr>
        <p:spPr>
          <a:xfrm>
            <a:off x="2316239" y="4270903"/>
            <a:ext cx="7553325" cy="174471"/>
          </a:xfrm>
          <a:prstGeom prst="rect">
            <a:avLst/>
          </a:prstGeom>
        </p:spPr>
        <p:txBody>
          <a:bodyPr vert="horz" wrap="square" lIns="0" tIns="11430" rIns="0" bIns="0" rtlCol="0">
            <a:spAutoFit/>
          </a:bodyPr>
          <a:lstStyle/>
          <a:p>
            <a:pPr marL="12700" marR="5080" indent="635" algn="ctr">
              <a:lnSpc>
                <a:spcPct val="102600"/>
              </a:lnSpc>
              <a:spcBef>
                <a:spcPts val="90"/>
              </a:spcBef>
            </a:pPr>
            <a:endParaRPr sz="1100" dirty="0">
              <a:latin typeface="Arial"/>
              <a:cs typeface="Arial"/>
            </a:endParaRPr>
          </a:p>
        </p:txBody>
      </p:sp>
      <p:sp>
        <p:nvSpPr>
          <p:cNvPr id="9" name="object 2">
            <a:extLst>
              <a:ext uri="{FF2B5EF4-FFF2-40B4-BE49-F238E27FC236}">
                <a16:creationId xmlns:a16="http://schemas.microsoft.com/office/drawing/2014/main" id="{7277C748-0E8F-4DEE-A5E6-C697FB6F8073}"/>
              </a:ext>
            </a:extLst>
          </p:cNvPr>
          <p:cNvSpPr txBox="1">
            <a:spLocks noGrp="1"/>
          </p:cNvSpPr>
          <p:nvPr>
            <p:ph type="title"/>
          </p:nvPr>
        </p:nvSpPr>
        <p:spPr>
          <a:xfrm>
            <a:off x="534949" y="1295400"/>
            <a:ext cx="11274501" cy="5182829"/>
          </a:xfrm>
          <a:prstGeom prst="rect">
            <a:avLst/>
          </a:prstGeom>
        </p:spPr>
        <p:txBody>
          <a:bodyPr vert="horz" wrap="square" lIns="0" tIns="12065" rIns="0" bIns="0" rtlCol="0">
            <a:spAutoFit/>
          </a:bodyPr>
          <a:lstStyle/>
          <a:p>
            <a:pPr marL="60325" marR="5080" indent="-48260" algn="ctr" rtl="0">
              <a:lnSpc>
                <a:spcPct val="100299"/>
              </a:lnSpc>
              <a:spcBef>
                <a:spcPts val="95"/>
              </a:spcBef>
            </a:pPr>
            <a:r>
              <a:rPr lang="sr-Latn-RS" sz="3200" kern="1200" dirty="0">
                <a:solidFill>
                  <a:schemeClr val="bg1"/>
                </a:solidFill>
                <a:latin typeface="Calibri Light" panose="020F0302020204030204"/>
              </a:rPr>
              <a:t/>
            </a:r>
            <a:br>
              <a:rPr lang="sr-Latn-RS" sz="3200" kern="1200" dirty="0">
                <a:solidFill>
                  <a:schemeClr val="bg1"/>
                </a:solidFill>
                <a:latin typeface="Calibri Light" panose="020F0302020204030204"/>
              </a:rPr>
            </a:br>
            <a:r>
              <a:rPr lang="sr-Latn-RS" sz="3200" kern="1200" dirty="0">
                <a:solidFill>
                  <a:schemeClr val="bg1"/>
                </a:solidFill>
                <a:latin typeface="Calibri Light" panose="020F0302020204030204"/>
              </a:rPr>
              <a:t/>
            </a:r>
            <a:br>
              <a:rPr lang="sr-Latn-RS" sz="3200" kern="1200" dirty="0">
                <a:solidFill>
                  <a:schemeClr val="bg1"/>
                </a:solidFill>
                <a:latin typeface="Calibri Light" panose="020F0302020204030204"/>
              </a:rPr>
            </a:br>
            <a:r>
              <a:rPr lang="sr-Cyrl-RS" sz="3200" kern="1200" dirty="0">
                <a:solidFill>
                  <a:schemeClr val="bg1"/>
                </a:solidFill>
                <a:latin typeface="Calibri Light" panose="020F0302020204030204"/>
              </a:rPr>
              <a:t/>
            </a:r>
            <a:br>
              <a:rPr lang="sr-Cyrl-RS" sz="3200" kern="1200" dirty="0">
                <a:solidFill>
                  <a:schemeClr val="bg1"/>
                </a:solidFill>
                <a:latin typeface="Calibri Light" panose="020F0302020204030204"/>
              </a:rPr>
            </a:br>
            <a:r>
              <a:rPr lang="sr-Cyrl-RS" sz="3200" kern="1200" dirty="0">
                <a:solidFill>
                  <a:schemeClr val="bg1"/>
                </a:solidFill>
                <a:latin typeface="Calibri Light" panose="020F0302020204030204"/>
              </a:rPr>
              <a:t/>
            </a:r>
            <a:br>
              <a:rPr lang="sr-Cyrl-RS" sz="3200" kern="1200" dirty="0">
                <a:solidFill>
                  <a:schemeClr val="bg1"/>
                </a:solidFill>
                <a:latin typeface="Calibri Light" panose="020F0302020204030204"/>
              </a:rPr>
            </a:br>
            <a:r>
              <a:rPr lang="sr-Latn-RS" sz="3200" kern="1200" dirty="0">
                <a:solidFill>
                  <a:schemeClr val="bg1"/>
                </a:solidFill>
                <a:latin typeface="Calibri Light" panose="020F0302020204030204"/>
              </a:rPr>
              <a:t/>
            </a:r>
            <a:br>
              <a:rPr lang="sr-Latn-RS" sz="3200" kern="1200" dirty="0">
                <a:solidFill>
                  <a:schemeClr val="bg1"/>
                </a:solidFill>
                <a:latin typeface="Calibri Light" panose="020F0302020204030204"/>
              </a:rPr>
            </a:br>
            <a:r>
              <a:rPr lang="sr-Latn-RS" sz="3200" kern="1200" dirty="0">
                <a:solidFill>
                  <a:schemeClr val="bg1"/>
                </a:solidFill>
                <a:latin typeface="Calibri Light" panose="020F0302020204030204"/>
              </a:rPr>
              <a:t/>
            </a:r>
            <a:br>
              <a:rPr lang="sr-Latn-RS" sz="3200" kern="1200" dirty="0">
                <a:solidFill>
                  <a:schemeClr val="bg1"/>
                </a:solidFill>
                <a:latin typeface="Calibri Light" panose="020F0302020204030204"/>
              </a:rPr>
            </a:br>
            <a:r>
              <a:rPr lang="sr-Latn-RS" sz="3200" kern="1200" dirty="0">
                <a:solidFill>
                  <a:schemeClr val="bg1"/>
                </a:solidFill>
                <a:latin typeface="Calibri Light" panose="020F0302020204030204"/>
              </a:rPr>
              <a:t/>
            </a:r>
            <a:br>
              <a:rPr lang="sr-Latn-RS" sz="3200" kern="1200" dirty="0">
                <a:solidFill>
                  <a:schemeClr val="bg1"/>
                </a:solidFill>
                <a:latin typeface="Calibri Light" panose="020F0302020204030204"/>
              </a:rPr>
            </a:br>
            <a:r>
              <a:rPr lang="sr-Latn-RS" sz="3200" kern="1200" dirty="0">
                <a:solidFill>
                  <a:schemeClr val="bg1"/>
                </a:solidFill>
                <a:latin typeface="Calibri Light" panose="020F0302020204030204"/>
              </a:rPr>
              <a:t/>
            </a:r>
            <a:br>
              <a:rPr lang="sr-Latn-RS" sz="3200" kern="1200" dirty="0">
                <a:solidFill>
                  <a:schemeClr val="bg1"/>
                </a:solidFill>
                <a:latin typeface="Calibri Light" panose="020F0302020204030204"/>
              </a:rPr>
            </a:br>
            <a:r>
              <a:rPr lang="sr-Cyrl-RS" sz="6000" kern="1200" dirty="0">
                <a:solidFill>
                  <a:schemeClr val="bg1"/>
                </a:solidFill>
                <a:latin typeface="Calibri Light" panose="020F0302020204030204" pitchFamily="34" charset="0"/>
                <a:cs typeface="Calibri Light" panose="020F0302020204030204" pitchFamily="34" charset="0"/>
              </a:rPr>
              <a:t/>
            </a:r>
            <a:br>
              <a:rPr lang="sr-Cyrl-RS" sz="6000" kern="1200" dirty="0">
                <a:solidFill>
                  <a:schemeClr val="bg1"/>
                </a:solidFill>
                <a:latin typeface="Calibri Light" panose="020F0302020204030204" pitchFamily="34" charset="0"/>
                <a:cs typeface="Calibri Light" panose="020F0302020204030204" pitchFamily="34" charset="0"/>
              </a:rPr>
            </a:br>
            <a:r>
              <a:rPr lang="sr-Cyrl-RS" sz="2000" kern="1200" dirty="0">
                <a:solidFill>
                  <a:schemeClr val="bg1"/>
                </a:solidFill>
                <a:latin typeface="Calibri" panose="020F0502020204030204" pitchFamily="34" charset="0"/>
                <a:cs typeface="Calibri" panose="020F0502020204030204" pitchFamily="34" charset="0"/>
              </a:rPr>
              <a:t>6</a:t>
            </a:r>
            <a:r>
              <a:rPr lang="sr-Cyrl-RS" sz="2000" dirty="0">
                <a:solidFill>
                  <a:schemeClr val="bg1"/>
                </a:solidFill>
                <a:latin typeface="Calibri" panose="020F0502020204030204" pitchFamily="34" charset="0"/>
                <a:cs typeface="Calibri" panose="020F0502020204030204" pitchFamily="34" charset="0"/>
              </a:rPr>
              <a:t>. фебруар 2025.</a:t>
            </a:r>
            <a:endParaRPr lang="en-US" sz="2000" dirty="0">
              <a:solidFill>
                <a:schemeClr val="bg1"/>
              </a:solidFill>
              <a:latin typeface="Calibri" panose="020F0502020204030204" pitchFamily="34" charset="0"/>
              <a:cs typeface="Calibri" panose="020F0502020204030204" pitchFamily="34" charset="0"/>
            </a:endParaRPr>
          </a:p>
        </p:txBody>
      </p:sp>
      <p:cxnSp>
        <p:nvCxnSpPr>
          <p:cNvPr id="8" name="Straight Connector 7" descr="text divider">
            <a:extLst>
              <a:ext uri="{FF2B5EF4-FFF2-40B4-BE49-F238E27FC236}">
                <a16:creationId xmlns:a16="http://schemas.microsoft.com/office/drawing/2014/main" id="{CD08664B-A8C8-4FF6-A0C7-079132AC409B}"/>
              </a:ext>
            </a:extLst>
          </p:cNvPr>
          <p:cNvCxnSpPr>
            <a:cxnSpLocks/>
          </p:cNvCxnSpPr>
          <p:nvPr/>
        </p:nvCxnSpPr>
        <p:spPr>
          <a:xfrm>
            <a:off x="1066800" y="3524162"/>
            <a:ext cx="10131501"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7BDA90CA-FAE2-4510-A5F4-3AE9BDAB3DBF}"/>
              </a:ext>
            </a:extLst>
          </p:cNvPr>
          <p:cNvSpPr txBox="1"/>
          <p:nvPr/>
        </p:nvSpPr>
        <p:spPr>
          <a:xfrm>
            <a:off x="914400" y="1462059"/>
            <a:ext cx="10283901" cy="3631763"/>
          </a:xfrm>
          <a:prstGeom prst="rect">
            <a:avLst/>
          </a:prstGeom>
          <a:noFill/>
        </p:spPr>
        <p:txBody>
          <a:bodyPr wrap="square">
            <a:spAutoFit/>
          </a:bodyPr>
          <a:lstStyle/>
          <a:p>
            <a:pPr algn="ctr"/>
            <a:endParaRPr lang="sr-Cyrl-RS" sz="3200" b="1" dirty="0">
              <a:solidFill>
                <a:schemeClr val="bg1">
                  <a:lumMod val="95000"/>
                </a:schemeClr>
              </a:solidFill>
              <a:latin typeface="Calibri" panose="020F0502020204030204" pitchFamily="34" charset="0"/>
              <a:ea typeface="Calibri" panose="020F0502020204030204" pitchFamily="34" charset="0"/>
            </a:endParaRPr>
          </a:p>
          <a:p>
            <a:pPr algn="ctr"/>
            <a:r>
              <a:rPr lang="sr-Latn-RS" sz="3300" b="1" dirty="0">
                <a:solidFill>
                  <a:schemeClr val="bg1">
                    <a:lumMod val="95000"/>
                  </a:schemeClr>
                </a:solidFill>
                <a:latin typeface="Calibri" panose="020F0502020204030204" pitchFamily="34" charset="0"/>
                <a:ea typeface="Calibri" panose="020F0502020204030204" pitchFamily="34" charset="0"/>
              </a:rPr>
              <a:t>VIII</a:t>
            </a:r>
            <a:r>
              <a:rPr lang="ru-RU" sz="3300" b="1" dirty="0">
                <a:solidFill>
                  <a:schemeClr val="bg1">
                    <a:lumMod val="95000"/>
                  </a:schemeClr>
                </a:solidFill>
                <a:latin typeface="Calibri" panose="020F0502020204030204" pitchFamily="34" charset="0"/>
                <a:ea typeface="Calibri" panose="020F0502020204030204" pitchFamily="34" charset="0"/>
              </a:rPr>
              <a:t> </a:t>
            </a:r>
            <a:r>
              <a:rPr lang="sr-Cyrl-RS" sz="3300" b="1" dirty="0">
                <a:solidFill>
                  <a:schemeClr val="bg1">
                    <a:lumMod val="95000"/>
                  </a:schemeClr>
                </a:solidFill>
                <a:latin typeface="Calibri" panose="020F0502020204030204" pitchFamily="34" charset="0"/>
                <a:ea typeface="Calibri" panose="020F0502020204030204" pitchFamily="34" charset="0"/>
              </a:rPr>
              <a:t>К</a:t>
            </a:r>
            <a:r>
              <a:rPr lang="ru-RU" sz="3300" b="1" dirty="0">
                <a:solidFill>
                  <a:schemeClr val="bg1">
                    <a:lumMod val="95000"/>
                  </a:schemeClr>
                </a:solidFill>
                <a:latin typeface="Calibri" panose="020F0502020204030204" pitchFamily="34" charset="0"/>
                <a:ea typeface="Calibri" panose="020F0502020204030204" pitchFamily="34" charset="0"/>
              </a:rPr>
              <a:t>онференција о електронском евидентирању ПДВ</a:t>
            </a:r>
            <a:endParaRPr lang="sr-Latn-RS" sz="3300" b="1" dirty="0">
              <a:solidFill>
                <a:schemeClr val="bg1">
                  <a:lumMod val="95000"/>
                </a:schemeClr>
              </a:solidFill>
              <a:latin typeface="Calibri" panose="020F0502020204030204" pitchFamily="34" charset="0"/>
              <a:ea typeface="Calibri" panose="020F0502020204030204" pitchFamily="34" charset="0"/>
            </a:endParaRPr>
          </a:p>
          <a:p>
            <a:pPr algn="ctr"/>
            <a:endParaRPr lang="sr-Latn-RS" sz="3300" b="1" dirty="0">
              <a:solidFill>
                <a:schemeClr val="bg1">
                  <a:lumMod val="95000"/>
                </a:schemeClr>
              </a:solidFill>
              <a:effectLst/>
              <a:latin typeface="Calibri" panose="020F0502020204030204" pitchFamily="34" charset="0"/>
              <a:ea typeface="Calibri" panose="020F0502020204030204" pitchFamily="34" charset="0"/>
            </a:endParaRPr>
          </a:p>
          <a:p>
            <a:pPr algn="ctr"/>
            <a:endParaRPr lang="sr-Latn-RS" sz="3300" b="1" dirty="0">
              <a:solidFill>
                <a:schemeClr val="bg1">
                  <a:lumMod val="95000"/>
                </a:schemeClr>
              </a:solidFill>
              <a:latin typeface="Calibri" panose="020F0502020204030204" pitchFamily="34" charset="0"/>
              <a:ea typeface="Calibri" panose="020F0502020204030204" pitchFamily="34" charset="0"/>
            </a:endParaRPr>
          </a:p>
          <a:p>
            <a:pPr algn="ctr"/>
            <a:r>
              <a:rPr lang="ru-RU" sz="3300" b="1" dirty="0">
                <a:solidFill>
                  <a:schemeClr val="bg1">
                    <a:lumMod val="95000"/>
                  </a:schemeClr>
                </a:solidFill>
                <a:latin typeface="Calibri" panose="020F0502020204030204" pitchFamily="34" charset="0"/>
                <a:ea typeface="Calibri" panose="020F0502020204030204" pitchFamily="34" charset="0"/>
              </a:rPr>
              <a:t>Преглед нормативних и техничких</a:t>
            </a:r>
          </a:p>
          <a:p>
            <a:pPr algn="ctr"/>
            <a:r>
              <a:rPr lang="ru-RU" sz="3300" b="1" dirty="0">
                <a:solidFill>
                  <a:schemeClr val="bg1">
                    <a:lumMod val="95000"/>
                  </a:schemeClr>
                </a:solidFill>
                <a:latin typeface="Calibri" panose="020F0502020204030204" pitchFamily="34" charset="0"/>
                <a:ea typeface="Calibri" panose="020F0502020204030204" pitchFamily="34" charset="0"/>
              </a:rPr>
              <a:t> решења/измена решења о електронском евидентирању претходног пореза у СЕФ</a:t>
            </a:r>
            <a:endParaRPr lang="sr-Latn-RS" sz="3300" b="1" dirty="0">
              <a:solidFill>
                <a:schemeClr val="bg1">
                  <a:lumMod val="95000"/>
                </a:schemeClr>
              </a:solidFill>
              <a:effectLst/>
              <a:latin typeface="Calibri" panose="020F0502020204030204" pitchFamily="34" charset="0"/>
              <a:ea typeface="Calibri" panose="020F0502020204030204" pitchFamily="34" charset="0"/>
            </a:endParaRPr>
          </a:p>
        </p:txBody>
      </p:sp>
      <p:pic>
        <p:nvPicPr>
          <p:cNvPr id="16" name="Graphic 3">
            <a:extLst>
              <a:ext uri="{FF2B5EF4-FFF2-40B4-BE49-F238E27FC236}">
                <a16:creationId xmlns:a16="http://schemas.microsoft.com/office/drawing/2014/main" id="{543EF52B-6DBD-FDFD-9428-65C50A585BAA}"/>
              </a:ext>
            </a:extLst>
          </p:cNvPr>
          <p:cNvPicPr>
            <a:picLocks noChangeAspect="1"/>
          </p:cNvPicPr>
          <p:nvPr/>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xmlns="" r:embed="rId5"/>
              </a:ext>
            </a:extLst>
          </a:blip>
          <a:stretch>
            <a:fillRect/>
          </a:stretch>
        </p:blipFill>
        <p:spPr>
          <a:xfrm>
            <a:off x="76200" y="6434823"/>
            <a:ext cx="1476386" cy="321471"/>
          </a:xfrm>
          <a:prstGeom prst="rect">
            <a:avLst/>
          </a:prstGeom>
        </p:spPr>
      </p:pic>
      <p:grpSp>
        <p:nvGrpSpPr>
          <p:cNvPr id="17" name="Group 16"/>
          <p:cNvGrpSpPr/>
          <p:nvPr/>
        </p:nvGrpSpPr>
        <p:grpSpPr>
          <a:xfrm>
            <a:off x="9601200" y="6069129"/>
            <a:ext cx="2478734" cy="718771"/>
            <a:chOff x="9533545" y="6125414"/>
            <a:chExt cx="2420723" cy="618819"/>
          </a:xfrm>
        </p:grpSpPr>
        <p:sp>
          <p:nvSpPr>
            <p:cNvPr id="18" name="TextBox 17"/>
            <p:cNvSpPr txBox="1"/>
            <p:nvPr/>
          </p:nvSpPr>
          <p:spPr>
            <a:xfrm>
              <a:off x="9904733" y="6293426"/>
              <a:ext cx="2049535" cy="397466"/>
            </a:xfrm>
            <a:prstGeom prst="rect">
              <a:avLst/>
            </a:prstGeom>
            <a:noFill/>
          </p:spPr>
          <p:txBody>
            <a:bodyPr wrap="none" rtlCol="0">
              <a:spAutoFit/>
            </a:bodyPr>
            <a:lstStyle/>
            <a:p>
              <a:r>
                <a:rPr lang="sr-Latn-RS" sz="1200" b="1" dirty="0">
                  <a:solidFill>
                    <a:schemeClr val="bg1"/>
                  </a:solidFill>
                  <a:latin typeface="Segoe UI" panose="020B0502040204020203" pitchFamily="34" charset="0"/>
                  <a:cs typeface="Segoe UI" panose="020B0502040204020203" pitchFamily="34" charset="0"/>
                </a:rPr>
                <a:t>M</a:t>
              </a:r>
              <a:r>
                <a:rPr lang="sr-Cyrl-RS" sz="1200" b="1" dirty="0" err="1">
                  <a:solidFill>
                    <a:schemeClr val="bg1"/>
                  </a:solidFill>
                  <a:latin typeface="Segoe UI" panose="020B0502040204020203" pitchFamily="34" charset="0"/>
                  <a:cs typeface="Segoe UI" panose="020B0502040204020203" pitchFamily="34" charset="0"/>
                </a:rPr>
                <a:t>инистарство</a:t>
              </a:r>
              <a:r>
                <a:rPr lang="sr-Cyrl-RS" sz="1200" b="1" dirty="0">
                  <a:solidFill>
                    <a:schemeClr val="bg1"/>
                  </a:solidFill>
                  <a:latin typeface="Segoe UI" panose="020B0502040204020203" pitchFamily="34" charset="0"/>
                  <a:cs typeface="Segoe UI" panose="020B0502040204020203" pitchFamily="34" charset="0"/>
                </a:rPr>
                <a:t> финансија</a:t>
              </a:r>
            </a:p>
            <a:p>
              <a:r>
                <a:rPr lang="sr-Cyrl-RS" sz="1200" dirty="0">
                  <a:solidFill>
                    <a:schemeClr val="bg1"/>
                  </a:solidFill>
                  <a:latin typeface="Segoe UI" panose="020B0502040204020203" pitchFamily="34" charset="0"/>
                  <a:cs typeface="Segoe UI" panose="020B0502040204020203" pitchFamily="34" charset="0"/>
                </a:rPr>
                <a:t>Република Србија</a:t>
              </a:r>
              <a:endParaRPr lang="en-US" sz="1200" dirty="0">
                <a:solidFill>
                  <a:schemeClr val="bg1"/>
                </a:solidFill>
                <a:latin typeface="Segoe UI" panose="020B0502040204020203" pitchFamily="34" charset="0"/>
                <a:cs typeface="Segoe UI" panose="020B0502040204020203" pitchFamily="34" charset="0"/>
              </a:endParaRPr>
            </a:p>
          </p:txBody>
        </p:sp>
        <p:sp>
          <p:nvSpPr>
            <p:cNvPr id="19" name="object 4">
              <a:extLst>
                <a:ext uri="{FF2B5EF4-FFF2-40B4-BE49-F238E27FC236}">
                  <a16:creationId xmlns:a16="http://schemas.microsoft.com/office/drawing/2014/main" id="{13AC17B6-0B84-4F11-A956-D77ABFC45E4A}"/>
                </a:ext>
              </a:extLst>
            </p:cNvPr>
            <p:cNvSpPr/>
            <p:nvPr/>
          </p:nvSpPr>
          <p:spPr>
            <a:xfrm>
              <a:off x="9533545" y="6125414"/>
              <a:ext cx="377437" cy="618819"/>
            </a:xfrm>
            <a:prstGeom prst="rect">
              <a:avLst/>
            </a:prstGeom>
            <a:blipFill>
              <a:blip r:embed="rId6" cstate="print"/>
              <a:stretch>
                <a:fillRect/>
              </a:stretch>
            </a:blipFill>
          </p:spPr>
          <p:txBody>
            <a:bodyPr wrap="square" lIns="0" tIns="0" rIns="0" bIns="0" rtlCol="0"/>
            <a:lstStyle/>
            <a:p>
              <a:endParaRPr dirty="0"/>
            </a:p>
          </p:txBody>
        </p:sp>
      </p:grpSp>
      <p:grpSp>
        <p:nvGrpSpPr>
          <p:cNvPr id="11" name="Group 10"/>
          <p:cNvGrpSpPr/>
          <p:nvPr/>
        </p:nvGrpSpPr>
        <p:grpSpPr>
          <a:xfrm>
            <a:off x="0" y="6266788"/>
            <a:ext cx="2317730" cy="591212"/>
            <a:chOff x="0" y="6284407"/>
            <a:chExt cx="2317730" cy="591212"/>
          </a:xfrm>
        </p:grpSpPr>
        <p:pic>
          <p:nvPicPr>
            <p:cNvPr id="12" name="Picture 1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0" y="6284407"/>
              <a:ext cx="1057017" cy="591212"/>
            </a:xfrm>
            <a:prstGeom prst="rect">
              <a:avLst/>
            </a:prstGeom>
            <a:pattFill prst="pct5">
              <a:fgClr>
                <a:schemeClr val="bg1"/>
              </a:fgClr>
              <a:bgClr>
                <a:schemeClr val="bg1"/>
              </a:bgClr>
            </a:pattFill>
            <a:ln>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p:spPr>
        </p:pic>
        <p:pic>
          <p:nvPicPr>
            <p:cNvPr id="13" name="Picture 1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057017" y="6284407"/>
              <a:ext cx="1260713" cy="591212"/>
            </a:xfrm>
            <a:prstGeom prst="rect">
              <a:avLst/>
            </a:prstGeom>
            <a:pattFill prst="pct5">
              <a:fgClr>
                <a:schemeClr val="bg1"/>
              </a:fgClr>
              <a:bgClr>
                <a:schemeClr val="bg1"/>
              </a:bgClr>
            </a:pattFill>
            <a:ln>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p:spPr>
        </p:pic>
      </p:grpSp>
    </p:spTree>
    <p:extLst>
      <p:ext uri="{BB962C8B-B14F-4D97-AF65-F5344CB8AC3E}">
        <p14:creationId xmlns:p14="http://schemas.microsoft.com/office/powerpoint/2010/main" val="27559319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12192000" cy="1475709"/>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Cyrl-RS" sz="4000" b="1" dirty="0"/>
              <a:t>Кориговање</a:t>
            </a:r>
            <a:endParaRPr lang="en-US" b="1" dirty="0"/>
          </a:p>
        </p:txBody>
      </p:sp>
      <p:sp>
        <p:nvSpPr>
          <p:cNvPr id="6" name="Rectangle 5"/>
          <p:cNvSpPr/>
          <p:nvPr/>
        </p:nvSpPr>
        <p:spPr>
          <a:xfrm>
            <a:off x="6139892" y="2115290"/>
            <a:ext cx="6096000" cy="369332"/>
          </a:xfrm>
          <a:prstGeom prst="rect">
            <a:avLst/>
          </a:prstGeom>
        </p:spPr>
        <p:txBody>
          <a:bodyPr>
            <a:spAutoFit/>
          </a:bodyPr>
          <a:lstStyle/>
          <a:p>
            <a:endParaRPr lang="en-GB" dirty="0"/>
          </a:p>
        </p:txBody>
      </p:sp>
      <p:sp>
        <p:nvSpPr>
          <p:cNvPr id="66" name="Title 1">
            <a:extLst>
              <a:ext uri="{FF2B5EF4-FFF2-40B4-BE49-F238E27FC236}">
                <a16:creationId xmlns:a16="http://schemas.microsoft.com/office/drawing/2014/main" id="{5AD28E00-7369-9A02-3316-CA21002F8B27}"/>
              </a:ext>
            </a:extLst>
          </p:cNvPr>
          <p:cNvSpPr txBox="1">
            <a:spLocks/>
          </p:cNvSpPr>
          <p:nvPr/>
        </p:nvSpPr>
        <p:spPr>
          <a:xfrm>
            <a:off x="1582872" y="539800"/>
            <a:ext cx="8631115"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endParaRPr kumimoji="0" lang="sr-Latn-RS" sz="3200" b="1" i="0" u="none" strike="noStrike" kern="1200" cap="none" spc="0" normalizeH="0" baseline="0" noProof="0" dirty="0">
              <a:ln>
                <a:noFill/>
              </a:ln>
              <a:solidFill>
                <a:schemeClr val="bg1"/>
              </a:solidFill>
              <a:effectLst/>
              <a:uLnTx/>
              <a:uFillTx/>
              <a:latin typeface="Calibri Light" panose="020F0302020204030204"/>
              <a:ea typeface="+mj-ea"/>
              <a:cs typeface="+mj-cs"/>
            </a:endParaRPr>
          </a:p>
        </p:txBody>
      </p:sp>
      <p:sp>
        <p:nvSpPr>
          <p:cNvPr id="68" name="TextBox 67">
            <a:extLst>
              <a:ext uri="{FF2B5EF4-FFF2-40B4-BE49-F238E27FC236}">
                <a16:creationId xmlns:a16="http://schemas.microsoft.com/office/drawing/2014/main" id="{F7BAFA18-421A-6DC9-C64B-492848849451}"/>
              </a:ext>
            </a:extLst>
          </p:cNvPr>
          <p:cNvSpPr txBox="1"/>
          <p:nvPr/>
        </p:nvSpPr>
        <p:spPr>
          <a:xfrm>
            <a:off x="288865" y="1775771"/>
            <a:ext cx="11582400" cy="3785652"/>
          </a:xfrm>
          <a:prstGeom prst="rect">
            <a:avLst/>
          </a:prstGeom>
          <a:noFill/>
        </p:spPr>
        <p:txBody>
          <a:bodyPr wrap="square">
            <a:spAutoFit/>
          </a:bodyPr>
          <a:lstStyle/>
          <a:p>
            <a:pPr marL="342900" indent="-342900" algn="just">
              <a:buFont typeface="Arial" panose="020B0604020202020204" pitchFamily="34" charset="0"/>
              <a:buChar char="•"/>
            </a:pPr>
            <a:r>
              <a:rPr lang="ru-RU" sz="2400" dirty="0">
                <a:solidFill>
                  <a:srgbClr val="FF0000"/>
                </a:solidFill>
              </a:rPr>
              <a:t>Електронско евидентирање претходног пореза може се кориговати у случају погрешно или непотпуно исказаних података, са изузетком података који се аутоматски уносе.</a:t>
            </a:r>
          </a:p>
          <a:p>
            <a:endParaRPr lang="ru-RU" sz="2400" dirty="0">
              <a:solidFill>
                <a:srgbClr val="FF0000"/>
              </a:solidFill>
            </a:endParaRPr>
          </a:p>
          <a:p>
            <a:pPr marL="342900" indent="-342900" algn="just">
              <a:buFont typeface="Arial" panose="020B0604020202020204" pitchFamily="34" charset="0"/>
              <a:buChar char="•"/>
            </a:pPr>
            <a:r>
              <a:rPr lang="ru-RU" sz="2400" dirty="0">
                <a:solidFill>
                  <a:srgbClr val="FF0000"/>
                </a:solidFill>
              </a:rPr>
              <a:t>Кориговање у року за електронско евидентирање претходног пореза - аутоматски унос података врши се са стањем на одређени дан (тзв. допуна/ажурирање Евиденције претходног пореза) </a:t>
            </a:r>
          </a:p>
          <a:p>
            <a:pPr marL="342900" indent="-342900" algn="just">
              <a:buFont typeface="Arial" panose="020B0604020202020204" pitchFamily="34" charset="0"/>
              <a:buChar char="•"/>
            </a:pPr>
            <a:endParaRPr lang="ru-RU" sz="2400" dirty="0">
              <a:solidFill>
                <a:srgbClr val="FF0000"/>
              </a:solidFill>
            </a:endParaRPr>
          </a:p>
          <a:p>
            <a:pPr marL="342900" indent="-342900" algn="just">
              <a:buFont typeface="Arial" panose="020B0604020202020204" pitchFamily="34" charset="0"/>
              <a:buChar char="•"/>
            </a:pPr>
            <a:r>
              <a:rPr lang="ru-RU" sz="2400" dirty="0">
                <a:solidFill>
                  <a:srgbClr val="FF0000"/>
                </a:solidFill>
              </a:rPr>
              <a:t>Кориговање по истеку рока за електронско евидентирање претходног пореза – аутоматски унети подаци остају непромењени</a:t>
            </a:r>
          </a:p>
        </p:txBody>
      </p:sp>
      <p:pic>
        <p:nvPicPr>
          <p:cNvPr id="9" name="Graphic 3">
            <a:extLst>
              <a:ext uri="{FF2B5EF4-FFF2-40B4-BE49-F238E27FC236}">
                <a16:creationId xmlns:a16="http://schemas.microsoft.com/office/drawing/2014/main" id="{543EF52B-6DBD-FDFD-9428-65C50A585BAA}"/>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a:off x="76200" y="6434823"/>
            <a:ext cx="1476386" cy="321471"/>
          </a:xfrm>
          <a:prstGeom prst="rect">
            <a:avLst/>
          </a:prstGeom>
        </p:spPr>
      </p:pic>
      <p:grpSp>
        <p:nvGrpSpPr>
          <p:cNvPr id="10" name="Group 9"/>
          <p:cNvGrpSpPr/>
          <p:nvPr/>
        </p:nvGrpSpPr>
        <p:grpSpPr>
          <a:xfrm>
            <a:off x="9601200" y="6069131"/>
            <a:ext cx="2529027" cy="731383"/>
            <a:chOff x="9533545" y="6125414"/>
            <a:chExt cx="2469839" cy="629677"/>
          </a:xfrm>
        </p:grpSpPr>
        <p:sp>
          <p:nvSpPr>
            <p:cNvPr id="11" name="TextBox 10"/>
            <p:cNvSpPr txBox="1"/>
            <p:nvPr/>
          </p:nvSpPr>
          <p:spPr>
            <a:xfrm>
              <a:off x="9904733" y="6293426"/>
              <a:ext cx="2098651" cy="461665"/>
            </a:xfrm>
            <a:prstGeom prst="rect">
              <a:avLst/>
            </a:prstGeom>
            <a:noFill/>
          </p:spPr>
          <p:txBody>
            <a:bodyPr wrap="none" rtlCol="0">
              <a:spAutoFit/>
            </a:bodyPr>
            <a:lstStyle/>
            <a:p>
              <a:r>
                <a:rPr lang="sr-Latn-RS" sz="1200" b="1" dirty="0">
                  <a:latin typeface="Segoe UI" panose="020B0502040204020203" pitchFamily="34" charset="0"/>
                  <a:cs typeface="Segoe UI" panose="020B0502040204020203" pitchFamily="34" charset="0"/>
                </a:rPr>
                <a:t>M</a:t>
              </a:r>
              <a:r>
                <a:rPr lang="sr-Cyrl-RS" sz="1200" b="1" dirty="0" err="1">
                  <a:latin typeface="Segoe UI" panose="020B0502040204020203" pitchFamily="34" charset="0"/>
                  <a:cs typeface="Segoe UI" panose="020B0502040204020203" pitchFamily="34" charset="0"/>
                </a:rPr>
                <a:t>инистарство</a:t>
              </a:r>
              <a:r>
                <a:rPr lang="sr-Cyrl-RS" sz="1200" b="1" dirty="0">
                  <a:latin typeface="Segoe UI" panose="020B0502040204020203" pitchFamily="34" charset="0"/>
                  <a:cs typeface="Segoe UI" panose="020B0502040204020203" pitchFamily="34" charset="0"/>
                </a:rPr>
                <a:t> финансија</a:t>
              </a:r>
            </a:p>
            <a:p>
              <a:r>
                <a:rPr lang="sr-Cyrl-RS" sz="1200" dirty="0">
                  <a:latin typeface="Segoe UI" panose="020B0502040204020203" pitchFamily="34" charset="0"/>
                  <a:cs typeface="Segoe UI" panose="020B0502040204020203" pitchFamily="34" charset="0"/>
                </a:rPr>
                <a:t>Република Србија</a:t>
              </a:r>
              <a:endParaRPr lang="en-US" sz="1200" dirty="0">
                <a:latin typeface="Segoe UI" panose="020B0502040204020203" pitchFamily="34" charset="0"/>
                <a:cs typeface="Segoe UI" panose="020B0502040204020203" pitchFamily="34" charset="0"/>
              </a:endParaRPr>
            </a:p>
          </p:txBody>
        </p:sp>
        <p:sp>
          <p:nvSpPr>
            <p:cNvPr id="12" name="object 4">
              <a:extLst>
                <a:ext uri="{FF2B5EF4-FFF2-40B4-BE49-F238E27FC236}">
                  <a16:creationId xmlns:a16="http://schemas.microsoft.com/office/drawing/2014/main" id="{13AC17B6-0B84-4F11-A956-D77ABFC45E4A}"/>
                </a:ext>
              </a:extLst>
            </p:cNvPr>
            <p:cNvSpPr/>
            <p:nvPr/>
          </p:nvSpPr>
          <p:spPr>
            <a:xfrm>
              <a:off x="9533545" y="6125414"/>
              <a:ext cx="377437" cy="618819"/>
            </a:xfrm>
            <a:prstGeom prst="rect">
              <a:avLst/>
            </a:prstGeom>
            <a:blipFill>
              <a:blip r:embed="rId4" cstate="print"/>
              <a:stretch>
                <a:fillRect/>
              </a:stretch>
            </a:blipFill>
          </p:spPr>
          <p:txBody>
            <a:bodyPr wrap="square" lIns="0" tIns="0" rIns="0" bIns="0" rtlCol="0"/>
            <a:lstStyle/>
            <a:p>
              <a:endParaRPr dirty="0"/>
            </a:p>
          </p:txBody>
        </p:sp>
      </p:grpSp>
      <p:grpSp>
        <p:nvGrpSpPr>
          <p:cNvPr id="13" name="Group 12"/>
          <p:cNvGrpSpPr/>
          <p:nvPr/>
        </p:nvGrpSpPr>
        <p:grpSpPr>
          <a:xfrm>
            <a:off x="0" y="6266788"/>
            <a:ext cx="2317730" cy="591212"/>
            <a:chOff x="0" y="6284407"/>
            <a:chExt cx="2317730" cy="591212"/>
          </a:xfrm>
        </p:grpSpPr>
        <p:pic>
          <p:nvPicPr>
            <p:cNvPr id="14" name="Picture 1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0" y="6284407"/>
              <a:ext cx="1057017" cy="591212"/>
            </a:xfrm>
            <a:prstGeom prst="rect">
              <a:avLst/>
            </a:prstGeom>
            <a:pattFill prst="pct5">
              <a:fgClr>
                <a:schemeClr val="bg1"/>
              </a:fgClr>
              <a:bgClr>
                <a:schemeClr val="bg1"/>
              </a:bgClr>
            </a:pattFill>
            <a:ln>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p:spPr>
        </p:pic>
        <p:pic>
          <p:nvPicPr>
            <p:cNvPr id="15" name="Picture 1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57017" y="6284407"/>
              <a:ext cx="1260713" cy="591212"/>
            </a:xfrm>
            <a:prstGeom prst="rect">
              <a:avLst/>
            </a:prstGeom>
            <a:pattFill prst="pct5">
              <a:fgClr>
                <a:schemeClr val="bg1"/>
              </a:fgClr>
              <a:bgClr>
                <a:schemeClr val="bg1"/>
              </a:bgClr>
            </a:pattFill>
            <a:ln>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p:spPr>
        </p:pic>
      </p:grpSp>
    </p:spTree>
    <p:extLst>
      <p:ext uri="{BB962C8B-B14F-4D97-AF65-F5344CB8AC3E}">
        <p14:creationId xmlns:p14="http://schemas.microsoft.com/office/powerpoint/2010/main" val="4590323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1773" y="46208"/>
            <a:ext cx="12192000" cy="1475709"/>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Cyrl-RS" sz="4000" b="1" dirty="0"/>
              <a:t>Евентуалне грешке</a:t>
            </a:r>
            <a:endParaRPr lang="en-US" b="1" dirty="0"/>
          </a:p>
        </p:txBody>
      </p:sp>
      <p:sp>
        <p:nvSpPr>
          <p:cNvPr id="6" name="Rectangle 5"/>
          <p:cNvSpPr/>
          <p:nvPr/>
        </p:nvSpPr>
        <p:spPr>
          <a:xfrm>
            <a:off x="6139892" y="2115290"/>
            <a:ext cx="6096000" cy="369332"/>
          </a:xfrm>
          <a:prstGeom prst="rect">
            <a:avLst/>
          </a:prstGeom>
        </p:spPr>
        <p:txBody>
          <a:bodyPr>
            <a:spAutoFit/>
          </a:bodyPr>
          <a:lstStyle/>
          <a:p>
            <a:endParaRPr lang="en-GB" dirty="0"/>
          </a:p>
        </p:txBody>
      </p:sp>
      <p:sp>
        <p:nvSpPr>
          <p:cNvPr id="66" name="Title 1">
            <a:extLst>
              <a:ext uri="{FF2B5EF4-FFF2-40B4-BE49-F238E27FC236}">
                <a16:creationId xmlns:a16="http://schemas.microsoft.com/office/drawing/2014/main" id="{5AD28E00-7369-9A02-3316-CA21002F8B27}"/>
              </a:ext>
            </a:extLst>
          </p:cNvPr>
          <p:cNvSpPr txBox="1">
            <a:spLocks/>
          </p:cNvSpPr>
          <p:nvPr/>
        </p:nvSpPr>
        <p:spPr>
          <a:xfrm>
            <a:off x="1582872" y="539800"/>
            <a:ext cx="8631115"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endParaRPr kumimoji="0" lang="sr-Latn-RS" sz="3200" b="1" i="0" u="none" strike="noStrike" kern="1200" cap="none" spc="0" normalizeH="0" baseline="0" noProof="0" dirty="0">
              <a:ln>
                <a:noFill/>
              </a:ln>
              <a:solidFill>
                <a:schemeClr val="bg1"/>
              </a:solidFill>
              <a:effectLst/>
              <a:uLnTx/>
              <a:uFillTx/>
              <a:latin typeface="Calibri Light" panose="020F0302020204030204"/>
              <a:ea typeface="+mj-ea"/>
              <a:cs typeface="+mj-cs"/>
            </a:endParaRPr>
          </a:p>
        </p:txBody>
      </p:sp>
      <p:sp>
        <p:nvSpPr>
          <p:cNvPr id="68" name="TextBox 67">
            <a:extLst>
              <a:ext uri="{FF2B5EF4-FFF2-40B4-BE49-F238E27FC236}">
                <a16:creationId xmlns:a16="http://schemas.microsoft.com/office/drawing/2014/main" id="{F7BAFA18-421A-6DC9-C64B-492848849451}"/>
              </a:ext>
            </a:extLst>
          </p:cNvPr>
          <p:cNvSpPr txBox="1"/>
          <p:nvPr/>
        </p:nvSpPr>
        <p:spPr>
          <a:xfrm>
            <a:off x="288865" y="1775771"/>
            <a:ext cx="11582400" cy="4154984"/>
          </a:xfrm>
          <a:prstGeom prst="rect">
            <a:avLst/>
          </a:prstGeom>
          <a:noFill/>
        </p:spPr>
        <p:txBody>
          <a:bodyPr wrap="square">
            <a:spAutoFit/>
          </a:bodyPr>
          <a:lstStyle/>
          <a:p>
            <a:pPr algn="just"/>
            <a:r>
              <a:rPr lang="ru-RU" sz="2400" dirty="0">
                <a:solidFill>
                  <a:schemeClr val="tx2"/>
                </a:solidFill>
              </a:rPr>
              <a:t>Члан 22. Правилника о изменама и допунама Правилника о ЕФ</a:t>
            </a:r>
          </a:p>
          <a:p>
            <a:pPr algn="just"/>
            <a:endParaRPr lang="ru-RU" sz="2400" dirty="0">
              <a:solidFill>
                <a:schemeClr val="tx2"/>
              </a:solidFill>
            </a:endParaRPr>
          </a:p>
          <a:p>
            <a:pPr algn="just"/>
            <a:r>
              <a:rPr lang="ru-RU" sz="2400" dirty="0">
                <a:solidFill>
                  <a:schemeClr val="tx2"/>
                </a:solidFill>
              </a:rPr>
              <a:t>У периоду од 1. јануара 2025. године </a:t>
            </a:r>
            <a:r>
              <a:rPr lang="ru-RU" sz="2400" b="1" dirty="0">
                <a:solidFill>
                  <a:schemeClr val="tx2"/>
                </a:solidFill>
              </a:rPr>
              <a:t>закључно са 30. јуном 2025. године</a:t>
            </a:r>
            <a:r>
              <a:rPr lang="ru-RU" sz="2400" dirty="0">
                <a:solidFill>
                  <a:schemeClr val="tx2"/>
                </a:solidFill>
              </a:rPr>
              <a:t>, у поступцима провере правилности електронског евидентирања пореза на додату вредност, Министарство финансија </a:t>
            </a:r>
            <a:r>
              <a:rPr lang="ru-RU" sz="2400" b="1" dirty="0">
                <a:solidFill>
                  <a:schemeClr val="tx2"/>
                </a:solidFill>
              </a:rPr>
              <a:t>не узима у обзир евентуалне грешке</a:t>
            </a:r>
            <a:r>
              <a:rPr lang="ru-RU" sz="2400" dirty="0">
                <a:solidFill>
                  <a:schemeClr val="tx2"/>
                </a:solidFill>
              </a:rPr>
              <a:t> при исказивању података у евиденцијама пореза на додату вредност.</a:t>
            </a:r>
          </a:p>
          <a:p>
            <a:pPr algn="just"/>
            <a:endParaRPr lang="ru-RU" sz="2400" dirty="0">
              <a:solidFill>
                <a:schemeClr val="tx2"/>
              </a:solidFill>
            </a:endParaRPr>
          </a:p>
          <a:p>
            <a:pPr algn="just"/>
            <a:endParaRPr lang="ru-RU" sz="2400" dirty="0">
              <a:solidFill>
                <a:schemeClr val="tx2"/>
              </a:solidFill>
            </a:endParaRPr>
          </a:p>
          <a:p>
            <a:pPr algn="just"/>
            <a:r>
              <a:rPr lang="ru-RU" sz="2400" dirty="0">
                <a:solidFill>
                  <a:schemeClr val="tx2"/>
                </a:solidFill>
              </a:rPr>
              <a:t>Подсећање да на основу одредбе члана 18. став 4. ЗЕФ, обвезници, чак и када су начинили грешку, </a:t>
            </a:r>
            <a:r>
              <a:rPr lang="ru-RU" sz="2400" b="1" dirty="0">
                <a:solidFill>
                  <a:schemeClr val="tx2"/>
                </a:solidFill>
              </a:rPr>
              <a:t>неће бити прекршајно одговорни</a:t>
            </a:r>
            <a:r>
              <a:rPr lang="ru-RU" sz="2400" dirty="0">
                <a:solidFill>
                  <a:schemeClr val="tx2"/>
                </a:solidFill>
              </a:rPr>
              <a:t>, под условом да су савесни и </a:t>
            </a:r>
            <a:r>
              <a:rPr lang="ru-RU" sz="2400" b="1" dirty="0">
                <a:solidFill>
                  <a:schemeClr val="tx2"/>
                </a:solidFill>
              </a:rPr>
              <a:t>грешку исправе пре покретања поступка надзора.</a:t>
            </a:r>
            <a:endParaRPr lang="sr-Cyrl-RS" sz="2400" dirty="0">
              <a:solidFill>
                <a:schemeClr val="tx2"/>
              </a:solidFill>
            </a:endParaRPr>
          </a:p>
        </p:txBody>
      </p:sp>
      <p:pic>
        <p:nvPicPr>
          <p:cNvPr id="9" name="Graphic 3">
            <a:extLst>
              <a:ext uri="{FF2B5EF4-FFF2-40B4-BE49-F238E27FC236}">
                <a16:creationId xmlns:a16="http://schemas.microsoft.com/office/drawing/2014/main" id="{543EF52B-6DBD-FDFD-9428-65C50A585BAA}"/>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a:off x="76200" y="6434823"/>
            <a:ext cx="1476386" cy="321471"/>
          </a:xfrm>
          <a:prstGeom prst="rect">
            <a:avLst/>
          </a:prstGeom>
        </p:spPr>
      </p:pic>
      <p:grpSp>
        <p:nvGrpSpPr>
          <p:cNvPr id="10" name="Group 9"/>
          <p:cNvGrpSpPr/>
          <p:nvPr/>
        </p:nvGrpSpPr>
        <p:grpSpPr>
          <a:xfrm>
            <a:off x="9601200" y="6069131"/>
            <a:ext cx="2529027" cy="731383"/>
            <a:chOff x="9533545" y="6125414"/>
            <a:chExt cx="2469839" cy="629677"/>
          </a:xfrm>
        </p:grpSpPr>
        <p:sp>
          <p:nvSpPr>
            <p:cNvPr id="11" name="TextBox 10"/>
            <p:cNvSpPr txBox="1"/>
            <p:nvPr/>
          </p:nvSpPr>
          <p:spPr>
            <a:xfrm>
              <a:off x="9904733" y="6293426"/>
              <a:ext cx="2098651" cy="461665"/>
            </a:xfrm>
            <a:prstGeom prst="rect">
              <a:avLst/>
            </a:prstGeom>
            <a:noFill/>
          </p:spPr>
          <p:txBody>
            <a:bodyPr wrap="none" rtlCol="0">
              <a:spAutoFit/>
            </a:bodyPr>
            <a:lstStyle/>
            <a:p>
              <a:r>
                <a:rPr lang="sr-Latn-RS" sz="1200" b="1" dirty="0">
                  <a:latin typeface="Segoe UI" panose="020B0502040204020203" pitchFamily="34" charset="0"/>
                  <a:cs typeface="Segoe UI" panose="020B0502040204020203" pitchFamily="34" charset="0"/>
                </a:rPr>
                <a:t>M</a:t>
              </a:r>
              <a:r>
                <a:rPr lang="sr-Cyrl-RS" sz="1200" b="1" dirty="0" err="1">
                  <a:latin typeface="Segoe UI" panose="020B0502040204020203" pitchFamily="34" charset="0"/>
                  <a:cs typeface="Segoe UI" panose="020B0502040204020203" pitchFamily="34" charset="0"/>
                </a:rPr>
                <a:t>инистарство</a:t>
              </a:r>
              <a:r>
                <a:rPr lang="sr-Cyrl-RS" sz="1200" b="1" dirty="0">
                  <a:latin typeface="Segoe UI" panose="020B0502040204020203" pitchFamily="34" charset="0"/>
                  <a:cs typeface="Segoe UI" panose="020B0502040204020203" pitchFamily="34" charset="0"/>
                </a:rPr>
                <a:t> финансија</a:t>
              </a:r>
            </a:p>
            <a:p>
              <a:r>
                <a:rPr lang="sr-Cyrl-RS" sz="1200" dirty="0">
                  <a:latin typeface="Segoe UI" panose="020B0502040204020203" pitchFamily="34" charset="0"/>
                  <a:cs typeface="Segoe UI" panose="020B0502040204020203" pitchFamily="34" charset="0"/>
                </a:rPr>
                <a:t>Република Србија</a:t>
              </a:r>
              <a:endParaRPr lang="en-US" sz="1200" dirty="0">
                <a:latin typeface="Segoe UI" panose="020B0502040204020203" pitchFamily="34" charset="0"/>
                <a:cs typeface="Segoe UI" panose="020B0502040204020203" pitchFamily="34" charset="0"/>
              </a:endParaRPr>
            </a:p>
          </p:txBody>
        </p:sp>
        <p:sp>
          <p:nvSpPr>
            <p:cNvPr id="12" name="object 4">
              <a:extLst>
                <a:ext uri="{FF2B5EF4-FFF2-40B4-BE49-F238E27FC236}">
                  <a16:creationId xmlns:a16="http://schemas.microsoft.com/office/drawing/2014/main" id="{13AC17B6-0B84-4F11-A956-D77ABFC45E4A}"/>
                </a:ext>
              </a:extLst>
            </p:cNvPr>
            <p:cNvSpPr/>
            <p:nvPr/>
          </p:nvSpPr>
          <p:spPr>
            <a:xfrm>
              <a:off x="9533545" y="6125414"/>
              <a:ext cx="377437" cy="618819"/>
            </a:xfrm>
            <a:prstGeom prst="rect">
              <a:avLst/>
            </a:prstGeom>
            <a:blipFill>
              <a:blip r:embed="rId4" cstate="print"/>
              <a:stretch>
                <a:fillRect/>
              </a:stretch>
            </a:blipFill>
          </p:spPr>
          <p:txBody>
            <a:bodyPr wrap="square" lIns="0" tIns="0" rIns="0" bIns="0" rtlCol="0"/>
            <a:lstStyle/>
            <a:p>
              <a:endParaRPr dirty="0"/>
            </a:p>
          </p:txBody>
        </p:sp>
      </p:grpSp>
      <p:grpSp>
        <p:nvGrpSpPr>
          <p:cNvPr id="13" name="Group 12"/>
          <p:cNvGrpSpPr/>
          <p:nvPr/>
        </p:nvGrpSpPr>
        <p:grpSpPr>
          <a:xfrm>
            <a:off x="0" y="6266788"/>
            <a:ext cx="2317730" cy="591212"/>
            <a:chOff x="0" y="6284407"/>
            <a:chExt cx="2317730" cy="591212"/>
          </a:xfrm>
        </p:grpSpPr>
        <p:pic>
          <p:nvPicPr>
            <p:cNvPr id="14" name="Picture 1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0" y="6284407"/>
              <a:ext cx="1057017" cy="591212"/>
            </a:xfrm>
            <a:prstGeom prst="rect">
              <a:avLst/>
            </a:prstGeom>
            <a:pattFill prst="pct5">
              <a:fgClr>
                <a:schemeClr val="bg1"/>
              </a:fgClr>
              <a:bgClr>
                <a:schemeClr val="bg1"/>
              </a:bgClr>
            </a:pattFill>
            <a:ln>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p:spPr>
        </p:pic>
        <p:pic>
          <p:nvPicPr>
            <p:cNvPr id="15" name="Picture 1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57017" y="6284407"/>
              <a:ext cx="1260713" cy="591212"/>
            </a:xfrm>
            <a:prstGeom prst="rect">
              <a:avLst/>
            </a:prstGeom>
            <a:pattFill prst="pct5">
              <a:fgClr>
                <a:schemeClr val="bg1"/>
              </a:fgClr>
              <a:bgClr>
                <a:schemeClr val="bg1"/>
              </a:bgClr>
            </a:pattFill>
            <a:ln>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p:spPr>
        </p:pic>
      </p:grpSp>
    </p:spTree>
    <p:extLst>
      <p:ext uri="{BB962C8B-B14F-4D97-AF65-F5344CB8AC3E}">
        <p14:creationId xmlns:p14="http://schemas.microsoft.com/office/powerpoint/2010/main" val="15630414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295ADB-2AFA-E49D-C825-37FE01D3A58C}"/>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id="{EBCAE71F-663E-AEB4-E137-475A15DE9032}"/>
              </a:ext>
            </a:extLst>
          </p:cNvPr>
          <p:cNvSpPr/>
          <p:nvPr/>
        </p:nvSpPr>
        <p:spPr>
          <a:xfrm>
            <a:off x="-62345" y="0"/>
            <a:ext cx="12192000" cy="6875619"/>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E8B422A9-9396-2F94-C426-DC21C07491AF}"/>
              </a:ext>
            </a:extLst>
          </p:cNvPr>
          <p:cNvSpPr/>
          <p:nvPr/>
        </p:nvSpPr>
        <p:spPr>
          <a:xfrm>
            <a:off x="6139892" y="2115290"/>
            <a:ext cx="6096000" cy="369332"/>
          </a:xfrm>
          <a:prstGeom prst="rect">
            <a:avLst/>
          </a:prstGeom>
        </p:spPr>
        <p:txBody>
          <a:bodyPr>
            <a:spAutoFit/>
          </a:bodyPr>
          <a:lstStyle/>
          <a:p>
            <a:endParaRPr lang="en-GB" dirty="0"/>
          </a:p>
        </p:txBody>
      </p:sp>
      <p:sp>
        <p:nvSpPr>
          <p:cNvPr id="61" name="TextBox 60">
            <a:extLst>
              <a:ext uri="{FF2B5EF4-FFF2-40B4-BE49-F238E27FC236}">
                <a16:creationId xmlns:a16="http://schemas.microsoft.com/office/drawing/2014/main" id="{15FD308C-1973-9ED0-2064-1E65EF34E114}"/>
              </a:ext>
            </a:extLst>
          </p:cNvPr>
          <p:cNvSpPr txBox="1"/>
          <p:nvPr/>
        </p:nvSpPr>
        <p:spPr>
          <a:xfrm>
            <a:off x="6584443" y="2168475"/>
            <a:ext cx="5449305" cy="1477328"/>
          </a:xfrm>
          <a:prstGeom prst="rect">
            <a:avLst/>
          </a:prstGeom>
          <a:noFill/>
        </p:spPr>
        <p:txBody>
          <a:bodyPr wrap="square">
            <a:spAutoFit/>
          </a:bodyPr>
          <a:lstStyle/>
          <a:p>
            <a:pPr algn="just"/>
            <a:endParaRPr lang="en-US" dirty="0">
              <a:solidFill>
                <a:schemeClr val="tx2">
                  <a:lumMod val="75000"/>
                </a:schemeClr>
              </a:solidFill>
              <a:latin typeface="Segoe UI" panose="020B0502040204020203" pitchFamily="34" charset="0"/>
              <a:cs typeface="Segoe UI" panose="020B0502040204020203" pitchFamily="34" charset="0"/>
            </a:endParaRPr>
          </a:p>
          <a:p>
            <a:pPr algn="just"/>
            <a:endParaRPr lang="en-US" dirty="0">
              <a:solidFill>
                <a:schemeClr val="tx2">
                  <a:lumMod val="75000"/>
                </a:schemeClr>
              </a:solidFill>
              <a:latin typeface="Segoe UI" panose="020B0502040204020203" pitchFamily="34" charset="0"/>
              <a:cs typeface="Segoe UI" panose="020B0502040204020203" pitchFamily="34" charset="0"/>
            </a:endParaRPr>
          </a:p>
          <a:p>
            <a:pPr algn="just"/>
            <a:endParaRPr lang="en-US" dirty="0">
              <a:solidFill>
                <a:schemeClr val="tx2">
                  <a:lumMod val="75000"/>
                </a:schemeClr>
              </a:solidFill>
              <a:latin typeface="Segoe UI" panose="020B0502040204020203" pitchFamily="34" charset="0"/>
              <a:cs typeface="Segoe UI" panose="020B0502040204020203" pitchFamily="34" charset="0"/>
            </a:endParaRPr>
          </a:p>
          <a:p>
            <a:pPr algn="just"/>
            <a:endParaRPr lang="en-US" dirty="0">
              <a:solidFill>
                <a:schemeClr val="tx2">
                  <a:lumMod val="75000"/>
                </a:schemeClr>
              </a:solidFill>
              <a:latin typeface="Segoe UI" panose="020B0502040204020203" pitchFamily="34" charset="0"/>
              <a:cs typeface="Segoe UI" panose="020B0502040204020203" pitchFamily="34" charset="0"/>
            </a:endParaRPr>
          </a:p>
          <a:p>
            <a:pPr algn="just"/>
            <a:endParaRPr lang="en-US" sz="1800" dirty="0">
              <a:solidFill>
                <a:schemeClr val="tx2">
                  <a:lumMod val="75000"/>
                </a:schemeClr>
              </a:solidFill>
              <a:latin typeface="Segoe UI" panose="020B0502040204020203" pitchFamily="34" charset="0"/>
              <a:cs typeface="Segoe UI" panose="020B0502040204020203" pitchFamily="34" charset="0"/>
            </a:endParaRPr>
          </a:p>
        </p:txBody>
      </p:sp>
      <p:sp>
        <p:nvSpPr>
          <p:cNvPr id="3" name="Title 1">
            <a:extLst>
              <a:ext uri="{FF2B5EF4-FFF2-40B4-BE49-F238E27FC236}">
                <a16:creationId xmlns:a16="http://schemas.microsoft.com/office/drawing/2014/main" id="{FA18202B-5F01-2F1C-FBA8-7D4501E1CAD2}"/>
              </a:ext>
            </a:extLst>
          </p:cNvPr>
          <p:cNvSpPr txBox="1">
            <a:spLocks/>
          </p:cNvSpPr>
          <p:nvPr/>
        </p:nvSpPr>
        <p:spPr>
          <a:xfrm>
            <a:off x="304800" y="2540869"/>
            <a:ext cx="11811000" cy="707886"/>
          </a:xfrm>
          <a:prstGeom prst="rect">
            <a:avLst/>
          </a:prstGeom>
          <a:noFill/>
        </p:spPr>
        <p:txBody>
          <a:bodyPr wrap="square">
            <a:spAutoFit/>
          </a:bodyPr>
          <a:lstStyle>
            <a:defPPr>
              <a:defRPr lang="en-US"/>
            </a:defPPr>
            <a:lvl1pPr algn="ctr">
              <a:defRPr sz="3200" b="1">
                <a:solidFill>
                  <a:schemeClr val="bg1">
                    <a:lumMod val="95000"/>
                  </a:schemeClr>
                </a:solidFill>
                <a:latin typeface="Calibri" panose="020F0502020204030204" pitchFamily="34" charset="0"/>
                <a:ea typeface="Calibri" panose="020F0502020204030204" pitchFamily="34" charset="0"/>
              </a:defRPr>
            </a:lvl1pPr>
          </a:lstStyle>
          <a:p>
            <a:r>
              <a:rPr lang="ru-RU" sz="4000" dirty="0"/>
              <a:t>Практични примери</a:t>
            </a:r>
            <a:endParaRPr lang="en-US" sz="4000" dirty="0"/>
          </a:p>
        </p:txBody>
      </p:sp>
      <p:sp>
        <p:nvSpPr>
          <p:cNvPr id="5" name="TextBox 4">
            <a:extLst>
              <a:ext uri="{FF2B5EF4-FFF2-40B4-BE49-F238E27FC236}">
                <a16:creationId xmlns:a16="http://schemas.microsoft.com/office/drawing/2014/main" id="{BDA3F280-ADE6-4838-D839-87336A807A44}"/>
              </a:ext>
            </a:extLst>
          </p:cNvPr>
          <p:cNvSpPr txBox="1"/>
          <p:nvPr/>
        </p:nvSpPr>
        <p:spPr>
          <a:xfrm>
            <a:off x="0" y="1519783"/>
            <a:ext cx="12021671" cy="829971"/>
          </a:xfrm>
          <a:prstGeom prst="rect">
            <a:avLst/>
          </a:prstGeom>
          <a:noFill/>
        </p:spPr>
        <p:txBody>
          <a:bodyPr wrap="square">
            <a:spAutoFit/>
          </a:bodyPr>
          <a:lstStyle/>
          <a:p>
            <a:pPr lvl="1" algn="just">
              <a:lnSpc>
                <a:spcPct val="90000"/>
              </a:lnSpc>
              <a:spcBef>
                <a:spcPts val="1000"/>
              </a:spcBef>
              <a:buClr>
                <a:schemeClr val="tx2">
                  <a:lumMod val="50000"/>
                </a:schemeClr>
              </a:buClr>
              <a:defRPr/>
            </a:pPr>
            <a:endParaRPr lang="en-US" sz="2200" dirty="0">
              <a:solidFill>
                <a:prstClr val="black"/>
              </a:solidFill>
            </a:endParaRPr>
          </a:p>
          <a:p>
            <a:pPr lvl="1" algn="just">
              <a:lnSpc>
                <a:spcPct val="90000"/>
              </a:lnSpc>
              <a:spcBef>
                <a:spcPts val="1000"/>
              </a:spcBef>
              <a:buClr>
                <a:schemeClr val="tx2">
                  <a:lumMod val="50000"/>
                </a:schemeClr>
              </a:buClr>
              <a:defRPr/>
            </a:pPr>
            <a:endParaRPr lang="en-US" sz="2200" dirty="0">
              <a:solidFill>
                <a:prstClr val="black"/>
              </a:solidFill>
            </a:endParaRPr>
          </a:p>
        </p:txBody>
      </p:sp>
      <p:sp>
        <p:nvSpPr>
          <p:cNvPr id="9" name="TextBox 8">
            <a:extLst>
              <a:ext uri="{FF2B5EF4-FFF2-40B4-BE49-F238E27FC236}">
                <a16:creationId xmlns:a16="http://schemas.microsoft.com/office/drawing/2014/main" id="{742EDA15-E9BF-9A96-E9F5-F08CB0464393}"/>
              </a:ext>
            </a:extLst>
          </p:cNvPr>
          <p:cNvSpPr txBox="1"/>
          <p:nvPr/>
        </p:nvSpPr>
        <p:spPr>
          <a:xfrm>
            <a:off x="9753600" y="6243935"/>
            <a:ext cx="2209800" cy="461665"/>
          </a:xfrm>
          <a:prstGeom prst="rect">
            <a:avLst/>
          </a:prstGeom>
          <a:noFill/>
        </p:spPr>
        <p:txBody>
          <a:bodyPr wrap="square" rtlCol="0">
            <a:spAutoFit/>
          </a:bodyPr>
          <a:lstStyle/>
          <a:p>
            <a:r>
              <a:rPr lang="sr-Cyrl-RS" sz="1200" b="1" dirty="0">
                <a:solidFill>
                  <a:schemeClr val="bg1"/>
                </a:solidFill>
                <a:latin typeface="Segoe UI" panose="020B0502040204020203" pitchFamily="34" charset="0"/>
                <a:cs typeface="Segoe UI" panose="020B0502040204020203" pitchFamily="34" charset="0"/>
              </a:rPr>
              <a:t>Министарство финансија</a:t>
            </a:r>
            <a:r>
              <a:rPr lang="en-GB" sz="1200" b="1" dirty="0">
                <a:solidFill>
                  <a:schemeClr val="bg1"/>
                </a:solidFill>
                <a:latin typeface="Segoe UI" panose="020B0502040204020203" pitchFamily="34" charset="0"/>
                <a:cs typeface="Segoe UI" panose="020B0502040204020203" pitchFamily="34" charset="0"/>
              </a:rPr>
              <a:t> </a:t>
            </a:r>
            <a:endParaRPr lang="sr-Cyrl-RS" sz="1200" b="1" dirty="0">
              <a:solidFill>
                <a:schemeClr val="bg1"/>
              </a:solidFill>
              <a:latin typeface="Segoe UI" panose="020B0502040204020203" pitchFamily="34" charset="0"/>
              <a:cs typeface="Segoe UI" panose="020B0502040204020203" pitchFamily="34" charset="0"/>
            </a:endParaRPr>
          </a:p>
          <a:p>
            <a:r>
              <a:rPr lang="sr-Cyrl-RS" sz="1200" dirty="0">
                <a:solidFill>
                  <a:schemeClr val="bg1"/>
                </a:solidFill>
                <a:latin typeface="Segoe UI" panose="020B0502040204020203" pitchFamily="34" charset="0"/>
                <a:cs typeface="Segoe UI" panose="020B0502040204020203" pitchFamily="34" charset="0"/>
              </a:rPr>
              <a:t>Република Србија</a:t>
            </a:r>
            <a:endParaRPr lang="en-GB" sz="1200" dirty="0">
              <a:solidFill>
                <a:schemeClr val="bg1"/>
              </a:solidFill>
              <a:latin typeface="Segoe UI" panose="020B0502040204020203" pitchFamily="34" charset="0"/>
              <a:cs typeface="Segoe UI" panose="020B0502040204020203" pitchFamily="34" charset="0"/>
            </a:endParaRPr>
          </a:p>
        </p:txBody>
      </p:sp>
      <p:sp>
        <p:nvSpPr>
          <p:cNvPr id="11" name="object 4">
            <a:extLst>
              <a:ext uri="{FF2B5EF4-FFF2-40B4-BE49-F238E27FC236}">
                <a16:creationId xmlns:a16="http://schemas.microsoft.com/office/drawing/2014/main" id="{31861C51-2685-5AB2-1502-5A7AD8DF818E}"/>
              </a:ext>
            </a:extLst>
          </p:cNvPr>
          <p:cNvSpPr/>
          <p:nvPr/>
        </p:nvSpPr>
        <p:spPr>
          <a:xfrm>
            <a:off x="9299963" y="6010581"/>
            <a:ext cx="377437" cy="618819"/>
          </a:xfrm>
          <a:prstGeom prst="rect">
            <a:avLst/>
          </a:prstGeom>
          <a:blipFill>
            <a:blip r:embed="rId2" cstate="print"/>
            <a:stretch>
              <a:fillRect/>
            </a:stretch>
          </a:blipFill>
        </p:spPr>
        <p:txBody>
          <a:bodyPr wrap="square" lIns="0" tIns="0" rIns="0" bIns="0" rtlCol="0"/>
          <a:lstStyle/>
          <a:p>
            <a:endParaRPr dirty="0"/>
          </a:p>
        </p:txBody>
      </p:sp>
      <p:grpSp>
        <p:nvGrpSpPr>
          <p:cNvPr id="8" name="Group 7">
            <a:extLst>
              <a:ext uri="{FF2B5EF4-FFF2-40B4-BE49-F238E27FC236}">
                <a16:creationId xmlns:a16="http://schemas.microsoft.com/office/drawing/2014/main" id="{D0E575EC-0908-AE9D-CD30-90940FF256BD}"/>
              </a:ext>
            </a:extLst>
          </p:cNvPr>
          <p:cNvGrpSpPr/>
          <p:nvPr/>
        </p:nvGrpSpPr>
        <p:grpSpPr>
          <a:xfrm>
            <a:off x="6345" y="6277298"/>
            <a:ext cx="2317730" cy="591212"/>
            <a:chOff x="0" y="6284407"/>
            <a:chExt cx="2317730" cy="591212"/>
          </a:xfrm>
        </p:grpSpPr>
        <p:pic>
          <p:nvPicPr>
            <p:cNvPr id="12" name="Picture 11">
              <a:extLst>
                <a:ext uri="{FF2B5EF4-FFF2-40B4-BE49-F238E27FC236}">
                  <a16:creationId xmlns:a16="http://schemas.microsoft.com/office/drawing/2014/main" id="{E5784BA2-18EC-11B9-E16A-55E88235DA5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284407"/>
              <a:ext cx="1057017" cy="591212"/>
            </a:xfrm>
            <a:prstGeom prst="rect">
              <a:avLst/>
            </a:prstGeom>
            <a:pattFill prst="pct5">
              <a:fgClr>
                <a:schemeClr val="bg1"/>
              </a:fgClr>
              <a:bgClr>
                <a:schemeClr val="bg1"/>
              </a:bgClr>
            </a:pattFill>
            <a:ln>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p:spPr>
        </p:pic>
        <p:pic>
          <p:nvPicPr>
            <p:cNvPr id="13" name="Picture 12">
              <a:extLst>
                <a:ext uri="{FF2B5EF4-FFF2-40B4-BE49-F238E27FC236}">
                  <a16:creationId xmlns:a16="http://schemas.microsoft.com/office/drawing/2014/main" id="{D195941F-715F-BFD5-7EE5-61D0756B27E7}"/>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57017" y="6284407"/>
              <a:ext cx="1260713" cy="591212"/>
            </a:xfrm>
            <a:prstGeom prst="rect">
              <a:avLst/>
            </a:prstGeom>
            <a:pattFill prst="pct5">
              <a:fgClr>
                <a:schemeClr val="bg1"/>
              </a:fgClr>
              <a:bgClr>
                <a:schemeClr val="bg1"/>
              </a:bgClr>
            </a:pattFill>
            <a:ln>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p:spPr>
        </p:pic>
      </p:grpSp>
    </p:spTree>
    <p:extLst>
      <p:ext uri="{BB962C8B-B14F-4D97-AF65-F5344CB8AC3E}">
        <p14:creationId xmlns:p14="http://schemas.microsoft.com/office/powerpoint/2010/main" val="19113329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1"/>
            <a:ext cx="12192000" cy="1475709"/>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6139892" y="2115290"/>
            <a:ext cx="6096000" cy="369332"/>
          </a:xfrm>
          <a:prstGeom prst="rect">
            <a:avLst/>
          </a:prstGeom>
        </p:spPr>
        <p:txBody>
          <a:bodyPr>
            <a:spAutoFit/>
          </a:bodyPr>
          <a:lstStyle/>
          <a:p>
            <a:endParaRPr lang="en-GB" dirty="0"/>
          </a:p>
        </p:txBody>
      </p:sp>
      <p:sp>
        <p:nvSpPr>
          <p:cNvPr id="66" name="Title 1">
            <a:extLst>
              <a:ext uri="{FF2B5EF4-FFF2-40B4-BE49-F238E27FC236}">
                <a16:creationId xmlns:a16="http://schemas.microsoft.com/office/drawing/2014/main" id="{5AD28E00-7369-9A02-3316-CA21002F8B27}"/>
              </a:ext>
            </a:extLst>
          </p:cNvPr>
          <p:cNvSpPr txBox="1">
            <a:spLocks/>
          </p:cNvSpPr>
          <p:nvPr/>
        </p:nvSpPr>
        <p:spPr>
          <a:xfrm>
            <a:off x="381000" y="45204"/>
            <a:ext cx="11277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lgn="ctr">
              <a:defRPr/>
            </a:pPr>
            <a:r>
              <a:rPr kumimoji="0" lang="sr-Cyrl-RS" sz="4000" b="1" i="0" u="none" strike="noStrike" kern="1200" cap="none" spc="0" normalizeH="0" baseline="0" noProof="0" dirty="0">
                <a:ln>
                  <a:noFill/>
                </a:ln>
                <a:solidFill>
                  <a:schemeClr val="bg1"/>
                </a:solidFill>
                <a:effectLst/>
                <a:uLnTx/>
                <a:uFillTx/>
                <a:latin typeface="Calibri Light" panose="020F0302020204030204"/>
              </a:rPr>
              <a:t>Аутоматски унос - ЕФ</a:t>
            </a:r>
            <a:endParaRPr kumimoji="0" lang="sr-Latn-RS" sz="3200" b="1" i="0" u="none" strike="noStrike" kern="1200" cap="none" spc="0" normalizeH="0" baseline="0" noProof="0" dirty="0">
              <a:ln>
                <a:noFill/>
              </a:ln>
              <a:solidFill>
                <a:schemeClr val="bg1"/>
              </a:solidFill>
              <a:effectLst/>
              <a:uLnTx/>
              <a:uFillTx/>
              <a:latin typeface="Calibri Light" panose="020F0302020204030204"/>
            </a:endParaRPr>
          </a:p>
        </p:txBody>
      </p:sp>
      <p:sp>
        <p:nvSpPr>
          <p:cNvPr id="68" name="TextBox 67">
            <a:extLst>
              <a:ext uri="{FF2B5EF4-FFF2-40B4-BE49-F238E27FC236}">
                <a16:creationId xmlns:a16="http://schemas.microsoft.com/office/drawing/2014/main" id="{F7BAFA18-421A-6DC9-C64B-492848849451}"/>
              </a:ext>
            </a:extLst>
          </p:cNvPr>
          <p:cNvSpPr txBox="1"/>
          <p:nvPr/>
        </p:nvSpPr>
        <p:spPr>
          <a:xfrm>
            <a:off x="38100" y="1475708"/>
            <a:ext cx="11849100" cy="4941546"/>
          </a:xfrm>
          <a:prstGeom prst="rect">
            <a:avLst/>
          </a:prstGeom>
          <a:noFill/>
        </p:spPr>
        <p:txBody>
          <a:bodyPr wrap="square">
            <a:spAutoFit/>
          </a:bodyPr>
          <a:lstStyle/>
          <a:p>
            <a:pPr marL="717550" indent="-354013" algn="just">
              <a:buFont typeface="Arial" panose="020B0604020202020204" pitchFamily="34" charset="0"/>
              <a:buChar char="•"/>
            </a:pPr>
            <a:endParaRPr lang="en-US" sz="1100" dirty="0"/>
          </a:p>
          <a:p>
            <a:pPr marL="698500" lvl="0" indent="-342900" algn="just">
              <a:lnSpc>
                <a:spcPct val="115000"/>
              </a:lnSpc>
              <a:spcBef>
                <a:spcPct val="20000"/>
              </a:spcBef>
              <a:spcAft>
                <a:spcPts val="1000"/>
              </a:spcAft>
              <a:buSzPct val="95000"/>
              <a:buFont typeface="Arial" panose="020B0604020202020204" pitchFamily="34" charset="0"/>
              <a:buChar char="•"/>
              <a:tabLst>
                <a:tab pos="717550" algn="l"/>
              </a:tabLst>
            </a:pPr>
            <a:r>
              <a:rPr lang="ru-RU" sz="2400" dirty="0"/>
              <a:t>Подаци о основици и ПДВ из ЕФ (фактура, авансна фактура и документ о повећању) аутоматски се уносе за ЕФ код којих је:</a:t>
            </a:r>
          </a:p>
          <a:p>
            <a:pPr marL="1174750" lvl="0" indent="-457200" algn="just">
              <a:lnSpc>
                <a:spcPct val="115000"/>
              </a:lnSpc>
              <a:spcBef>
                <a:spcPct val="20000"/>
              </a:spcBef>
              <a:spcAft>
                <a:spcPts val="1000"/>
              </a:spcAft>
              <a:buSzPct val="95000"/>
              <a:buFont typeface="Wingdings" panose="05000000000000000000" pitchFamily="2" charset="2"/>
              <a:buChar char="ü"/>
              <a:tabLst>
                <a:tab pos="717550" algn="l"/>
              </a:tabLst>
            </a:pPr>
            <a:r>
              <a:rPr lang="ru-RU" sz="2400" dirty="0"/>
              <a:t>датум настанка ПДВ обавезе и датум издавања ЕФ у истом пореском периоду (за који се врши евидентирање). </a:t>
            </a:r>
          </a:p>
          <a:p>
            <a:pPr marL="355600" lvl="0">
              <a:lnSpc>
                <a:spcPct val="115000"/>
              </a:lnSpc>
              <a:spcBef>
                <a:spcPct val="20000"/>
              </a:spcBef>
              <a:spcAft>
                <a:spcPts val="1000"/>
              </a:spcAft>
              <a:buSzPct val="95000"/>
              <a:tabLst>
                <a:tab pos="355600" algn="l"/>
              </a:tabLst>
            </a:pPr>
            <a:r>
              <a:rPr lang="ru-RU" sz="2400" b="1" u="sng" dirty="0"/>
              <a:t>Пример 1:</a:t>
            </a:r>
          </a:p>
          <a:p>
            <a:pPr marL="717550" lvl="0" algn="just">
              <a:lnSpc>
                <a:spcPct val="115000"/>
              </a:lnSpc>
              <a:spcBef>
                <a:spcPct val="20000"/>
              </a:spcBef>
              <a:spcAft>
                <a:spcPts val="1000"/>
              </a:spcAft>
              <a:buSzPct val="95000"/>
              <a:tabLst>
                <a:tab pos="717550" algn="l"/>
              </a:tabLst>
            </a:pPr>
            <a:r>
              <a:rPr lang="ru-RU" sz="2400" dirty="0"/>
              <a:t>Датум настанка пореске обавезе је у фебруару 2025. године, ЕФ за тај промет је издата такође у фебруару 2025. године;</a:t>
            </a:r>
          </a:p>
          <a:p>
            <a:pPr marL="717550" lvl="0" algn="just">
              <a:lnSpc>
                <a:spcPct val="115000"/>
              </a:lnSpc>
              <a:spcBef>
                <a:spcPct val="20000"/>
              </a:spcBef>
              <a:spcAft>
                <a:spcPts val="1000"/>
              </a:spcAft>
              <a:buSzPct val="95000"/>
              <a:tabLst>
                <a:tab pos="717550" algn="l"/>
              </a:tabLst>
            </a:pPr>
            <a:r>
              <a:rPr lang="ru-RU" sz="2400" dirty="0"/>
              <a:t>Подаци из те фактуре биће аутоматски унети у Евиденцију претходног пореза за фебруар 2025. године.</a:t>
            </a:r>
          </a:p>
        </p:txBody>
      </p:sp>
      <p:sp>
        <p:nvSpPr>
          <p:cNvPr id="10" name="TextBox 9">
            <a:extLst>
              <a:ext uri="{FF2B5EF4-FFF2-40B4-BE49-F238E27FC236}">
                <a16:creationId xmlns:a16="http://schemas.microsoft.com/office/drawing/2014/main" id="{CD40B3DC-A550-4CF8-8071-1D11A1984246}"/>
              </a:ext>
            </a:extLst>
          </p:cNvPr>
          <p:cNvSpPr txBox="1"/>
          <p:nvPr/>
        </p:nvSpPr>
        <p:spPr>
          <a:xfrm>
            <a:off x="10134600" y="6316919"/>
            <a:ext cx="3005017" cy="461665"/>
          </a:xfrm>
          <a:prstGeom prst="rect">
            <a:avLst/>
          </a:prstGeom>
          <a:noFill/>
        </p:spPr>
        <p:txBody>
          <a:bodyPr wrap="square" rtlCol="0">
            <a:spAutoFit/>
          </a:bodyPr>
          <a:lstStyle/>
          <a:p>
            <a:r>
              <a:rPr lang="sr-Cyrl-RS" sz="1200" b="1" dirty="0">
                <a:solidFill>
                  <a:srgbClr val="17375E"/>
                </a:solidFill>
                <a:latin typeface="Segoe UI" panose="020B0502040204020203" pitchFamily="34" charset="0"/>
                <a:cs typeface="Segoe UI" panose="020B0502040204020203" pitchFamily="34" charset="0"/>
              </a:rPr>
              <a:t>Министарство финансија</a:t>
            </a:r>
            <a:r>
              <a:rPr lang="en-GB" sz="1200" b="1" dirty="0">
                <a:solidFill>
                  <a:srgbClr val="17375E"/>
                </a:solidFill>
                <a:latin typeface="Segoe UI" panose="020B0502040204020203" pitchFamily="34" charset="0"/>
                <a:cs typeface="Segoe UI" panose="020B0502040204020203" pitchFamily="34" charset="0"/>
              </a:rPr>
              <a:t> </a:t>
            </a:r>
            <a:endParaRPr lang="sr-Cyrl-RS" sz="1200" b="1" dirty="0">
              <a:solidFill>
                <a:srgbClr val="17375E"/>
              </a:solidFill>
              <a:latin typeface="Segoe UI" panose="020B0502040204020203" pitchFamily="34" charset="0"/>
              <a:cs typeface="Segoe UI" panose="020B0502040204020203" pitchFamily="34" charset="0"/>
            </a:endParaRPr>
          </a:p>
          <a:p>
            <a:r>
              <a:rPr lang="sr-Cyrl-RS" sz="1200" dirty="0">
                <a:solidFill>
                  <a:srgbClr val="17375E"/>
                </a:solidFill>
                <a:latin typeface="Segoe UI" panose="020B0502040204020203" pitchFamily="34" charset="0"/>
                <a:cs typeface="Segoe UI" panose="020B0502040204020203" pitchFamily="34" charset="0"/>
              </a:rPr>
              <a:t>Република Србија</a:t>
            </a:r>
            <a:endParaRPr lang="en-GB" sz="1200" dirty="0">
              <a:solidFill>
                <a:srgbClr val="17375E"/>
              </a:solidFill>
              <a:latin typeface="Segoe UI" panose="020B0502040204020203" pitchFamily="34" charset="0"/>
              <a:cs typeface="Segoe UI" panose="020B0502040204020203" pitchFamily="34" charset="0"/>
            </a:endParaRPr>
          </a:p>
        </p:txBody>
      </p:sp>
      <p:sp>
        <p:nvSpPr>
          <p:cNvPr id="11" name="object 4">
            <a:extLst>
              <a:ext uri="{FF2B5EF4-FFF2-40B4-BE49-F238E27FC236}">
                <a16:creationId xmlns:a16="http://schemas.microsoft.com/office/drawing/2014/main" id="{13AC17B6-0B84-4F11-A956-D77ABFC45E4A}"/>
              </a:ext>
            </a:extLst>
          </p:cNvPr>
          <p:cNvSpPr/>
          <p:nvPr/>
        </p:nvSpPr>
        <p:spPr>
          <a:xfrm>
            <a:off x="9777678" y="6159765"/>
            <a:ext cx="377437" cy="618819"/>
          </a:xfrm>
          <a:prstGeom prst="rect">
            <a:avLst/>
          </a:prstGeom>
          <a:blipFill>
            <a:blip r:embed="rId2" cstate="print"/>
            <a:stretch>
              <a:fillRect/>
            </a:stretch>
          </a:blipFill>
        </p:spPr>
        <p:txBody>
          <a:bodyPr wrap="square" lIns="0" tIns="0" rIns="0" bIns="0" rtlCol="0"/>
          <a:lstStyle/>
          <a:p>
            <a:endParaRPr dirty="0"/>
          </a:p>
        </p:txBody>
      </p:sp>
      <p:grpSp>
        <p:nvGrpSpPr>
          <p:cNvPr id="8" name="Group 7"/>
          <p:cNvGrpSpPr/>
          <p:nvPr/>
        </p:nvGrpSpPr>
        <p:grpSpPr>
          <a:xfrm>
            <a:off x="38100" y="6229918"/>
            <a:ext cx="2168980" cy="548666"/>
            <a:chOff x="38100" y="6229918"/>
            <a:chExt cx="2168980" cy="548666"/>
          </a:xfrm>
        </p:grpSpPr>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100" y="6229918"/>
              <a:ext cx="980949" cy="548666"/>
            </a:xfrm>
            <a:prstGeom prst="rect">
              <a:avLst/>
            </a:prstGeom>
          </p:spPr>
        </p:pic>
        <p:pic>
          <p:nvPicPr>
            <p:cNvPr id="12" name="Picture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43000" y="6316919"/>
              <a:ext cx="1064080" cy="458885"/>
            </a:xfrm>
            <a:prstGeom prst="rect">
              <a:avLst/>
            </a:prstGeom>
          </p:spPr>
        </p:pic>
      </p:grpSp>
    </p:spTree>
    <p:extLst>
      <p:ext uri="{BB962C8B-B14F-4D97-AF65-F5344CB8AC3E}">
        <p14:creationId xmlns:p14="http://schemas.microsoft.com/office/powerpoint/2010/main" val="5741550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682732-1B30-5FBF-A2AC-6E981094F1BA}"/>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FB85E982-1C1E-940B-F595-5BA84BE7C48B}"/>
              </a:ext>
            </a:extLst>
          </p:cNvPr>
          <p:cNvSpPr/>
          <p:nvPr/>
        </p:nvSpPr>
        <p:spPr>
          <a:xfrm>
            <a:off x="0" y="-1"/>
            <a:ext cx="12192000" cy="1475709"/>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28F56F22-F69F-FBBC-3897-207DCB959B56}"/>
              </a:ext>
            </a:extLst>
          </p:cNvPr>
          <p:cNvSpPr/>
          <p:nvPr/>
        </p:nvSpPr>
        <p:spPr>
          <a:xfrm>
            <a:off x="6139892" y="2115290"/>
            <a:ext cx="6096000" cy="369332"/>
          </a:xfrm>
          <a:prstGeom prst="rect">
            <a:avLst/>
          </a:prstGeom>
        </p:spPr>
        <p:txBody>
          <a:bodyPr>
            <a:spAutoFit/>
          </a:bodyPr>
          <a:lstStyle/>
          <a:p>
            <a:endParaRPr lang="en-GB" dirty="0"/>
          </a:p>
        </p:txBody>
      </p:sp>
      <p:sp>
        <p:nvSpPr>
          <p:cNvPr id="66" name="Title 1">
            <a:extLst>
              <a:ext uri="{FF2B5EF4-FFF2-40B4-BE49-F238E27FC236}">
                <a16:creationId xmlns:a16="http://schemas.microsoft.com/office/drawing/2014/main" id="{5BEEF865-ED71-C14F-9CBA-F6B511B6CA97}"/>
              </a:ext>
            </a:extLst>
          </p:cNvPr>
          <p:cNvSpPr txBox="1">
            <a:spLocks/>
          </p:cNvSpPr>
          <p:nvPr/>
        </p:nvSpPr>
        <p:spPr>
          <a:xfrm>
            <a:off x="381000" y="45204"/>
            <a:ext cx="11277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lgn="ctr">
              <a:defRPr/>
            </a:pPr>
            <a:r>
              <a:rPr kumimoji="0" lang="sr-Cyrl-RS" sz="4000" b="1" i="0" u="none" strike="noStrike" kern="1200" cap="none" spc="0" normalizeH="0" baseline="0" noProof="0" dirty="0">
                <a:ln>
                  <a:noFill/>
                </a:ln>
                <a:solidFill>
                  <a:schemeClr val="bg1"/>
                </a:solidFill>
                <a:effectLst/>
                <a:uLnTx/>
                <a:uFillTx/>
                <a:latin typeface="Calibri Light" panose="020F0302020204030204"/>
              </a:rPr>
              <a:t>Аутоматски унос - ЕФ</a:t>
            </a:r>
            <a:endParaRPr kumimoji="0" lang="sr-Latn-RS" sz="3200" b="1" i="0" u="none" strike="noStrike" kern="1200" cap="none" spc="0" normalizeH="0" baseline="0" noProof="0" dirty="0">
              <a:ln>
                <a:noFill/>
              </a:ln>
              <a:solidFill>
                <a:schemeClr val="bg1"/>
              </a:solidFill>
              <a:effectLst/>
              <a:uLnTx/>
              <a:uFillTx/>
              <a:latin typeface="Calibri Light" panose="020F0302020204030204"/>
            </a:endParaRPr>
          </a:p>
        </p:txBody>
      </p:sp>
      <p:sp>
        <p:nvSpPr>
          <p:cNvPr id="10" name="TextBox 9">
            <a:extLst>
              <a:ext uri="{FF2B5EF4-FFF2-40B4-BE49-F238E27FC236}">
                <a16:creationId xmlns:a16="http://schemas.microsoft.com/office/drawing/2014/main" id="{83FEE2AE-AAE8-23A3-CD31-22D32C9127BD}"/>
              </a:ext>
            </a:extLst>
          </p:cNvPr>
          <p:cNvSpPr txBox="1"/>
          <p:nvPr/>
        </p:nvSpPr>
        <p:spPr>
          <a:xfrm>
            <a:off x="10134600" y="6316919"/>
            <a:ext cx="3005017" cy="461665"/>
          </a:xfrm>
          <a:prstGeom prst="rect">
            <a:avLst/>
          </a:prstGeom>
          <a:noFill/>
        </p:spPr>
        <p:txBody>
          <a:bodyPr wrap="square" rtlCol="0">
            <a:spAutoFit/>
          </a:bodyPr>
          <a:lstStyle/>
          <a:p>
            <a:r>
              <a:rPr lang="sr-Cyrl-RS" sz="1200" b="1" dirty="0">
                <a:solidFill>
                  <a:srgbClr val="17375E"/>
                </a:solidFill>
                <a:latin typeface="Segoe UI" panose="020B0502040204020203" pitchFamily="34" charset="0"/>
                <a:cs typeface="Segoe UI" panose="020B0502040204020203" pitchFamily="34" charset="0"/>
              </a:rPr>
              <a:t>Министарство финансија</a:t>
            </a:r>
            <a:r>
              <a:rPr lang="en-GB" sz="1200" b="1" dirty="0">
                <a:solidFill>
                  <a:srgbClr val="17375E"/>
                </a:solidFill>
                <a:latin typeface="Segoe UI" panose="020B0502040204020203" pitchFamily="34" charset="0"/>
                <a:cs typeface="Segoe UI" panose="020B0502040204020203" pitchFamily="34" charset="0"/>
              </a:rPr>
              <a:t> </a:t>
            </a:r>
            <a:endParaRPr lang="sr-Cyrl-RS" sz="1200" b="1" dirty="0">
              <a:solidFill>
                <a:srgbClr val="17375E"/>
              </a:solidFill>
              <a:latin typeface="Segoe UI" panose="020B0502040204020203" pitchFamily="34" charset="0"/>
              <a:cs typeface="Segoe UI" panose="020B0502040204020203" pitchFamily="34" charset="0"/>
            </a:endParaRPr>
          </a:p>
          <a:p>
            <a:r>
              <a:rPr lang="sr-Cyrl-RS" sz="1200" dirty="0">
                <a:solidFill>
                  <a:srgbClr val="17375E"/>
                </a:solidFill>
                <a:latin typeface="Segoe UI" panose="020B0502040204020203" pitchFamily="34" charset="0"/>
                <a:cs typeface="Segoe UI" panose="020B0502040204020203" pitchFamily="34" charset="0"/>
              </a:rPr>
              <a:t>Република Србија</a:t>
            </a:r>
            <a:endParaRPr lang="en-GB" sz="1200" dirty="0">
              <a:solidFill>
                <a:srgbClr val="17375E"/>
              </a:solidFill>
              <a:latin typeface="Segoe UI" panose="020B0502040204020203" pitchFamily="34" charset="0"/>
              <a:cs typeface="Segoe UI" panose="020B0502040204020203" pitchFamily="34" charset="0"/>
            </a:endParaRPr>
          </a:p>
        </p:txBody>
      </p:sp>
      <p:sp>
        <p:nvSpPr>
          <p:cNvPr id="11" name="object 4">
            <a:extLst>
              <a:ext uri="{FF2B5EF4-FFF2-40B4-BE49-F238E27FC236}">
                <a16:creationId xmlns:a16="http://schemas.microsoft.com/office/drawing/2014/main" id="{FBF70F91-CB43-6A1B-BC70-82155EF48896}"/>
              </a:ext>
            </a:extLst>
          </p:cNvPr>
          <p:cNvSpPr/>
          <p:nvPr/>
        </p:nvSpPr>
        <p:spPr>
          <a:xfrm>
            <a:off x="9777678" y="6159765"/>
            <a:ext cx="377437" cy="618819"/>
          </a:xfrm>
          <a:prstGeom prst="rect">
            <a:avLst/>
          </a:prstGeom>
          <a:blipFill>
            <a:blip r:embed="rId2" cstate="print"/>
            <a:stretch>
              <a:fillRect/>
            </a:stretch>
          </a:blipFill>
        </p:spPr>
        <p:txBody>
          <a:bodyPr wrap="square" lIns="0" tIns="0" rIns="0" bIns="0" rtlCol="0"/>
          <a:lstStyle/>
          <a:p>
            <a:endParaRPr dirty="0"/>
          </a:p>
        </p:txBody>
      </p:sp>
      <p:grpSp>
        <p:nvGrpSpPr>
          <p:cNvPr id="8" name="Group 7">
            <a:extLst>
              <a:ext uri="{FF2B5EF4-FFF2-40B4-BE49-F238E27FC236}">
                <a16:creationId xmlns:a16="http://schemas.microsoft.com/office/drawing/2014/main" id="{A7A89848-F81E-D5C9-03CA-6018B0459C73}"/>
              </a:ext>
            </a:extLst>
          </p:cNvPr>
          <p:cNvGrpSpPr/>
          <p:nvPr/>
        </p:nvGrpSpPr>
        <p:grpSpPr>
          <a:xfrm>
            <a:off x="38100" y="6229918"/>
            <a:ext cx="2168980" cy="548666"/>
            <a:chOff x="38100" y="6229918"/>
            <a:chExt cx="2168980" cy="548666"/>
          </a:xfrm>
        </p:grpSpPr>
        <p:pic>
          <p:nvPicPr>
            <p:cNvPr id="9" name="Picture 8">
              <a:extLst>
                <a:ext uri="{FF2B5EF4-FFF2-40B4-BE49-F238E27FC236}">
                  <a16:creationId xmlns:a16="http://schemas.microsoft.com/office/drawing/2014/main" id="{F9689A14-41CD-16BC-45A5-2B9B0486AD9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100" y="6229918"/>
              <a:ext cx="980949" cy="548666"/>
            </a:xfrm>
            <a:prstGeom prst="rect">
              <a:avLst/>
            </a:prstGeom>
          </p:spPr>
        </p:pic>
        <p:pic>
          <p:nvPicPr>
            <p:cNvPr id="12" name="Picture 11">
              <a:extLst>
                <a:ext uri="{FF2B5EF4-FFF2-40B4-BE49-F238E27FC236}">
                  <a16:creationId xmlns:a16="http://schemas.microsoft.com/office/drawing/2014/main" id="{F5D18066-4DCA-EECF-B7B6-AED4A1947164}"/>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43000" y="6316919"/>
              <a:ext cx="1064080" cy="458885"/>
            </a:xfrm>
            <a:prstGeom prst="rect">
              <a:avLst/>
            </a:prstGeom>
          </p:spPr>
        </p:pic>
      </p:grpSp>
      <p:cxnSp>
        <p:nvCxnSpPr>
          <p:cNvPr id="2" name="Straight Arrow Connector 1">
            <a:extLst>
              <a:ext uri="{FF2B5EF4-FFF2-40B4-BE49-F238E27FC236}">
                <a16:creationId xmlns:a16="http://schemas.microsoft.com/office/drawing/2014/main" id="{8FE0EE78-F23A-C6DF-E5AE-9C5CB3F0BF6E}"/>
              </a:ext>
            </a:extLst>
          </p:cNvPr>
          <p:cNvCxnSpPr>
            <a:cxnSpLocks/>
          </p:cNvCxnSpPr>
          <p:nvPr/>
        </p:nvCxnSpPr>
        <p:spPr>
          <a:xfrm>
            <a:off x="1066800" y="3580130"/>
            <a:ext cx="8676000" cy="127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4" name="Straight Arrow Connector 3">
            <a:extLst>
              <a:ext uri="{FF2B5EF4-FFF2-40B4-BE49-F238E27FC236}">
                <a16:creationId xmlns:a16="http://schemas.microsoft.com/office/drawing/2014/main" id="{6C6BF273-CCB2-5DFC-F9F7-C3ACC3C9256B}"/>
              </a:ext>
            </a:extLst>
          </p:cNvPr>
          <p:cNvCxnSpPr>
            <a:cxnSpLocks/>
          </p:cNvCxnSpPr>
          <p:nvPr/>
        </p:nvCxnSpPr>
        <p:spPr>
          <a:xfrm>
            <a:off x="1066800" y="3359785"/>
            <a:ext cx="6624000" cy="0"/>
          </a:xfrm>
          <a:prstGeom prst="straightConnector1">
            <a:avLst/>
          </a:prstGeom>
          <a:ln>
            <a:headEnd type="triangle"/>
            <a:tailEnd type="triangle"/>
          </a:ln>
        </p:spPr>
        <p:style>
          <a:lnRef idx="3">
            <a:schemeClr val="accent1"/>
          </a:lnRef>
          <a:fillRef idx="0">
            <a:schemeClr val="accent1"/>
          </a:fillRef>
          <a:effectRef idx="2">
            <a:schemeClr val="accent1"/>
          </a:effectRef>
          <a:fontRef idx="minor">
            <a:schemeClr val="tx1"/>
          </a:fontRef>
        </p:style>
      </p:cxnSp>
      <p:cxnSp>
        <p:nvCxnSpPr>
          <p:cNvPr id="5" name="Straight Connector 4">
            <a:extLst>
              <a:ext uri="{FF2B5EF4-FFF2-40B4-BE49-F238E27FC236}">
                <a16:creationId xmlns:a16="http://schemas.microsoft.com/office/drawing/2014/main" id="{3E1EDC7D-3BD3-5D16-5C30-1D95253BF5CF}"/>
              </a:ext>
            </a:extLst>
          </p:cNvPr>
          <p:cNvCxnSpPr>
            <a:cxnSpLocks/>
          </p:cNvCxnSpPr>
          <p:nvPr/>
        </p:nvCxnSpPr>
        <p:spPr>
          <a:xfrm flipH="1">
            <a:off x="1066800" y="3087732"/>
            <a:ext cx="0" cy="720000"/>
          </a:xfrm>
          <a:prstGeom prst="line">
            <a:avLst/>
          </a:prstGeom>
          <a:ln/>
        </p:spPr>
        <p:style>
          <a:lnRef idx="1">
            <a:schemeClr val="dk1"/>
          </a:lnRef>
          <a:fillRef idx="0">
            <a:schemeClr val="dk1"/>
          </a:fillRef>
          <a:effectRef idx="0">
            <a:schemeClr val="dk1"/>
          </a:effectRef>
          <a:fontRef idx="minor">
            <a:schemeClr val="tx1"/>
          </a:fontRef>
        </p:style>
      </p:cxnSp>
      <p:sp>
        <p:nvSpPr>
          <p:cNvPr id="14" name="TextBox 13">
            <a:extLst>
              <a:ext uri="{FF2B5EF4-FFF2-40B4-BE49-F238E27FC236}">
                <a16:creationId xmlns:a16="http://schemas.microsoft.com/office/drawing/2014/main" id="{8AAB92CB-CDA3-0EC6-5442-300FD53A4275}"/>
              </a:ext>
            </a:extLst>
          </p:cNvPr>
          <p:cNvSpPr txBox="1"/>
          <p:nvPr/>
        </p:nvSpPr>
        <p:spPr>
          <a:xfrm>
            <a:off x="533400" y="3810000"/>
            <a:ext cx="2438399" cy="400110"/>
          </a:xfrm>
          <a:prstGeom prst="rect">
            <a:avLst/>
          </a:prstGeom>
          <a:noFill/>
        </p:spPr>
        <p:txBody>
          <a:bodyPr wrap="square">
            <a:spAutoFit/>
          </a:bodyPr>
          <a:lstStyle/>
          <a:p>
            <a:pPr marL="363537" algn="just"/>
            <a:r>
              <a:rPr lang="sr-Cyrl-RS" sz="2000" dirty="0"/>
              <a:t>1. фебруар 2025.</a:t>
            </a:r>
            <a:endParaRPr lang="en-US" sz="2000" dirty="0"/>
          </a:p>
        </p:txBody>
      </p:sp>
      <p:sp>
        <p:nvSpPr>
          <p:cNvPr id="15" name="TextBox 14">
            <a:extLst>
              <a:ext uri="{FF2B5EF4-FFF2-40B4-BE49-F238E27FC236}">
                <a16:creationId xmlns:a16="http://schemas.microsoft.com/office/drawing/2014/main" id="{BD368836-CB8B-35A8-B6C2-D80CCEBC364D}"/>
              </a:ext>
            </a:extLst>
          </p:cNvPr>
          <p:cNvSpPr txBox="1"/>
          <p:nvPr/>
        </p:nvSpPr>
        <p:spPr>
          <a:xfrm>
            <a:off x="5829303" y="3867090"/>
            <a:ext cx="2552697" cy="400110"/>
          </a:xfrm>
          <a:prstGeom prst="rect">
            <a:avLst/>
          </a:prstGeom>
          <a:noFill/>
        </p:spPr>
        <p:txBody>
          <a:bodyPr wrap="square">
            <a:spAutoFit/>
          </a:bodyPr>
          <a:lstStyle/>
          <a:p>
            <a:pPr marL="363537" algn="just"/>
            <a:r>
              <a:rPr lang="sr-Cyrl-RS" sz="2000" dirty="0"/>
              <a:t>28. фебруар 2025.</a:t>
            </a:r>
            <a:endParaRPr lang="en-US" sz="2000" dirty="0"/>
          </a:p>
        </p:txBody>
      </p:sp>
      <p:cxnSp>
        <p:nvCxnSpPr>
          <p:cNvPr id="16" name="Straight Connector 15">
            <a:extLst>
              <a:ext uri="{FF2B5EF4-FFF2-40B4-BE49-F238E27FC236}">
                <a16:creationId xmlns:a16="http://schemas.microsoft.com/office/drawing/2014/main" id="{28872ABC-EB34-4227-3535-82057ADC33A4}"/>
              </a:ext>
            </a:extLst>
          </p:cNvPr>
          <p:cNvCxnSpPr>
            <a:cxnSpLocks/>
          </p:cNvCxnSpPr>
          <p:nvPr/>
        </p:nvCxnSpPr>
        <p:spPr>
          <a:xfrm flipH="1">
            <a:off x="7696200" y="3105966"/>
            <a:ext cx="0" cy="720000"/>
          </a:xfrm>
          <a:prstGeom prst="line">
            <a:avLst/>
          </a:prstGeom>
          <a:ln/>
        </p:spPr>
        <p:style>
          <a:lnRef idx="1">
            <a:schemeClr val="dk1"/>
          </a:lnRef>
          <a:fillRef idx="0">
            <a:schemeClr val="dk1"/>
          </a:fillRef>
          <a:effectRef idx="0">
            <a:schemeClr val="dk1"/>
          </a:effectRef>
          <a:fontRef idx="minor">
            <a:schemeClr val="tx1"/>
          </a:fontRef>
        </p:style>
      </p:cxnSp>
      <p:sp>
        <p:nvSpPr>
          <p:cNvPr id="17" name="TextBox 16">
            <a:extLst>
              <a:ext uri="{FF2B5EF4-FFF2-40B4-BE49-F238E27FC236}">
                <a16:creationId xmlns:a16="http://schemas.microsoft.com/office/drawing/2014/main" id="{CCEA6210-B5AC-9954-5587-4A79C6C5AFA3}"/>
              </a:ext>
            </a:extLst>
          </p:cNvPr>
          <p:cNvSpPr txBox="1"/>
          <p:nvPr/>
        </p:nvSpPr>
        <p:spPr>
          <a:xfrm>
            <a:off x="1219201" y="2895600"/>
            <a:ext cx="6471597" cy="400110"/>
          </a:xfrm>
          <a:prstGeom prst="rect">
            <a:avLst/>
          </a:prstGeom>
          <a:noFill/>
        </p:spPr>
        <p:txBody>
          <a:bodyPr wrap="square">
            <a:spAutoFit/>
          </a:bodyPr>
          <a:lstStyle/>
          <a:p>
            <a:pPr marL="93663" algn="just"/>
            <a:r>
              <a:rPr lang="sr-Cyrl-RS" sz="2000" b="1" dirty="0">
                <a:solidFill>
                  <a:schemeClr val="accent1"/>
                </a:solidFill>
              </a:rPr>
              <a:t>Датум настанка пореске обавезе и датум издавања ЕФ</a:t>
            </a:r>
            <a:endParaRPr lang="en-US" sz="2000" b="1" dirty="0">
              <a:solidFill>
                <a:schemeClr val="accent1"/>
              </a:solidFill>
            </a:endParaRPr>
          </a:p>
        </p:txBody>
      </p:sp>
      <p:cxnSp>
        <p:nvCxnSpPr>
          <p:cNvPr id="18" name="Straight Connector 17">
            <a:extLst>
              <a:ext uri="{FF2B5EF4-FFF2-40B4-BE49-F238E27FC236}">
                <a16:creationId xmlns:a16="http://schemas.microsoft.com/office/drawing/2014/main" id="{FD46921F-3E31-61F8-9C62-D5E9FCF19869}"/>
              </a:ext>
            </a:extLst>
          </p:cNvPr>
          <p:cNvCxnSpPr>
            <a:cxnSpLocks/>
          </p:cNvCxnSpPr>
          <p:nvPr/>
        </p:nvCxnSpPr>
        <p:spPr>
          <a:xfrm flipH="1">
            <a:off x="9220200" y="3166200"/>
            <a:ext cx="0" cy="720000"/>
          </a:xfrm>
          <a:prstGeom prst="line">
            <a:avLst/>
          </a:prstGeom>
          <a:ln/>
        </p:spPr>
        <p:style>
          <a:lnRef idx="1">
            <a:schemeClr val="dk1"/>
          </a:lnRef>
          <a:fillRef idx="0">
            <a:schemeClr val="dk1"/>
          </a:fillRef>
          <a:effectRef idx="0">
            <a:schemeClr val="dk1"/>
          </a:effectRef>
          <a:fontRef idx="minor">
            <a:schemeClr val="tx1"/>
          </a:fontRef>
        </p:style>
      </p:cxnSp>
      <p:sp>
        <p:nvSpPr>
          <p:cNvPr id="19" name="TextBox 18">
            <a:extLst>
              <a:ext uri="{FF2B5EF4-FFF2-40B4-BE49-F238E27FC236}">
                <a16:creationId xmlns:a16="http://schemas.microsoft.com/office/drawing/2014/main" id="{36388214-FD2C-C8E0-F813-832E700D5567}"/>
              </a:ext>
            </a:extLst>
          </p:cNvPr>
          <p:cNvSpPr txBox="1"/>
          <p:nvPr/>
        </p:nvSpPr>
        <p:spPr>
          <a:xfrm>
            <a:off x="8343903" y="3886200"/>
            <a:ext cx="3086097" cy="1015663"/>
          </a:xfrm>
          <a:prstGeom prst="rect">
            <a:avLst/>
          </a:prstGeom>
          <a:noFill/>
        </p:spPr>
        <p:txBody>
          <a:bodyPr wrap="square">
            <a:spAutoFit/>
          </a:bodyPr>
          <a:lstStyle/>
          <a:p>
            <a:pPr marL="363537" algn="just"/>
            <a:r>
              <a:rPr lang="sr-Cyrl-RS" sz="2000" dirty="0"/>
              <a:t>7. март 2025.</a:t>
            </a:r>
          </a:p>
          <a:p>
            <a:pPr marL="363537" algn="just"/>
            <a:r>
              <a:rPr lang="sr-Cyrl-RS" sz="2000" dirty="0"/>
              <a:t>ЕЕПП за фебруар 2025.</a:t>
            </a:r>
          </a:p>
          <a:p>
            <a:pPr marL="363537" algn="just"/>
            <a:r>
              <a:rPr lang="sr-Cyrl-RS" sz="2000" dirty="0"/>
              <a:t>(</a:t>
            </a:r>
            <a:r>
              <a:rPr lang="sr-Cyrl-RS" sz="2000" i="1" dirty="0"/>
              <a:t>„Евидентирано“</a:t>
            </a:r>
            <a:r>
              <a:rPr lang="sr-Cyrl-RS" sz="2000" dirty="0"/>
              <a:t>)</a:t>
            </a:r>
            <a:endParaRPr lang="en-US" sz="2000" dirty="0"/>
          </a:p>
        </p:txBody>
      </p:sp>
    </p:spTree>
    <p:extLst>
      <p:ext uri="{BB962C8B-B14F-4D97-AF65-F5344CB8AC3E}">
        <p14:creationId xmlns:p14="http://schemas.microsoft.com/office/powerpoint/2010/main" val="9421460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31A810-F2EB-A089-F31C-FD34C66E3DCD}"/>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E3CBC3DA-F4DD-2D8E-4184-7F12CF6A87F8}"/>
              </a:ext>
            </a:extLst>
          </p:cNvPr>
          <p:cNvSpPr/>
          <p:nvPr/>
        </p:nvSpPr>
        <p:spPr>
          <a:xfrm>
            <a:off x="0" y="-1"/>
            <a:ext cx="12192000" cy="1475709"/>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0E424D90-5F0B-3758-FCEB-765277327049}"/>
              </a:ext>
            </a:extLst>
          </p:cNvPr>
          <p:cNvSpPr/>
          <p:nvPr/>
        </p:nvSpPr>
        <p:spPr>
          <a:xfrm>
            <a:off x="6139892" y="2115290"/>
            <a:ext cx="6096000" cy="369332"/>
          </a:xfrm>
          <a:prstGeom prst="rect">
            <a:avLst/>
          </a:prstGeom>
        </p:spPr>
        <p:txBody>
          <a:bodyPr>
            <a:spAutoFit/>
          </a:bodyPr>
          <a:lstStyle/>
          <a:p>
            <a:endParaRPr lang="en-GB" dirty="0"/>
          </a:p>
        </p:txBody>
      </p:sp>
      <p:sp>
        <p:nvSpPr>
          <p:cNvPr id="66" name="Title 1">
            <a:extLst>
              <a:ext uri="{FF2B5EF4-FFF2-40B4-BE49-F238E27FC236}">
                <a16:creationId xmlns:a16="http://schemas.microsoft.com/office/drawing/2014/main" id="{68FC759F-B31A-D958-D136-65130F578288}"/>
              </a:ext>
            </a:extLst>
          </p:cNvPr>
          <p:cNvSpPr txBox="1">
            <a:spLocks/>
          </p:cNvSpPr>
          <p:nvPr/>
        </p:nvSpPr>
        <p:spPr>
          <a:xfrm>
            <a:off x="381000" y="45204"/>
            <a:ext cx="11277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lgn="ctr">
              <a:defRPr/>
            </a:pPr>
            <a:r>
              <a:rPr kumimoji="0" lang="sr-Cyrl-RS" sz="4000" b="1" i="0" u="none" strike="noStrike" kern="1200" cap="none" spc="0" normalizeH="0" baseline="0" noProof="0" dirty="0">
                <a:ln>
                  <a:noFill/>
                </a:ln>
                <a:solidFill>
                  <a:schemeClr val="bg1"/>
                </a:solidFill>
                <a:effectLst/>
                <a:uLnTx/>
                <a:uFillTx/>
                <a:latin typeface="Calibri Light" panose="020F0302020204030204"/>
              </a:rPr>
              <a:t>Аутоматски унос - ЕФ</a:t>
            </a:r>
            <a:endParaRPr kumimoji="0" lang="sr-Latn-RS" sz="3200" b="1" i="0" u="none" strike="noStrike" kern="1200" cap="none" spc="0" normalizeH="0" baseline="0" noProof="0" dirty="0">
              <a:ln>
                <a:noFill/>
              </a:ln>
              <a:solidFill>
                <a:schemeClr val="bg1"/>
              </a:solidFill>
              <a:effectLst/>
              <a:uLnTx/>
              <a:uFillTx/>
              <a:latin typeface="Calibri Light" panose="020F0302020204030204"/>
            </a:endParaRPr>
          </a:p>
        </p:txBody>
      </p:sp>
      <p:sp>
        <p:nvSpPr>
          <p:cNvPr id="68" name="TextBox 67">
            <a:extLst>
              <a:ext uri="{FF2B5EF4-FFF2-40B4-BE49-F238E27FC236}">
                <a16:creationId xmlns:a16="http://schemas.microsoft.com/office/drawing/2014/main" id="{6E3DAD13-745D-8072-4165-B8B7813E3EA4}"/>
              </a:ext>
            </a:extLst>
          </p:cNvPr>
          <p:cNvSpPr txBox="1"/>
          <p:nvPr/>
        </p:nvSpPr>
        <p:spPr>
          <a:xfrm>
            <a:off x="38100" y="1475708"/>
            <a:ext cx="11849100" cy="4314707"/>
          </a:xfrm>
          <a:prstGeom prst="rect">
            <a:avLst/>
          </a:prstGeom>
          <a:noFill/>
        </p:spPr>
        <p:txBody>
          <a:bodyPr wrap="square">
            <a:spAutoFit/>
          </a:bodyPr>
          <a:lstStyle/>
          <a:p>
            <a:pPr marL="717550" indent="-354013" algn="just">
              <a:buFont typeface="Arial" panose="020B0604020202020204" pitchFamily="34" charset="0"/>
              <a:buChar char="•"/>
            </a:pPr>
            <a:endParaRPr lang="en-US" sz="1100" dirty="0"/>
          </a:p>
          <a:p>
            <a:pPr marL="1174750" lvl="0" indent="-457200" algn="just">
              <a:lnSpc>
                <a:spcPct val="115000"/>
              </a:lnSpc>
              <a:spcBef>
                <a:spcPct val="20000"/>
              </a:spcBef>
              <a:spcAft>
                <a:spcPts val="1000"/>
              </a:spcAft>
              <a:buSzPct val="95000"/>
              <a:buFont typeface="Wingdings" panose="05000000000000000000" pitchFamily="2" charset="2"/>
              <a:buChar char="ü"/>
              <a:tabLst>
                <a:tab pos="717550" algn="l"/>
              </a:tabLst>
            </a:pPr>
            <a:r>
              <a:rPr lang="ru-RU" sz="2400" dirty="0"/>
              <a:t>датум настанка ПДВ обавезе у пореском периоду за који се врши евидентирање, а датум издавања </a:t>
            </a:r>
            <a:r>
              <a:rPr lang="sr-Cyrl-RS" sz="2400" dirty="0"/>
              <a:t>ЕФ </a:t>
            </a:r>
            <a:r>
              <a:rPr lang="ru-RU" sz="2400" dirty="0"/>
              <a:t>закључно са даном који претходи дану када је извршено електронско евидентирање претходног пореза, односно када је Евиденцији претходног пореза додељен статус </a:t>
            </a:r>
            <a:r>
              <a:rPr lang="ru-RU" sz="2400" i="1" dirty="0"/>
              <a:t>„Евидентирано”</a:t>
            </a:r>
            <a:r>
              <a:rPr lang="ru-RU" sz="2400" dirty="0"/>
              <a:t>.</a:t>
            </a:r>
          </a:p>
          <a:p>
            <a:pPr marL="355600" lvl="0" algn="just">
              <a:lnSpc>
                <a:spcPct val="115000"/>
              </a:lnSpc>
              <a:spcBef>
                <a:spcPct val="20000"/>
              </a:spcBef>
              <a:spcAft>
                <a:spcPts val="1000"/>
              </a:spcAft>
              <a:buSzPct val="95000"/>
              <a:tabLst>
                <a:tab pos="355600" algn="l"/>
              </a:tabLst>
            </a:pPr>
            <a:r>
              <a:rPr lang="ru-RU" sz="2400" b="1" u="sng" dirty="0"/>
              <a:t>Пример 2:</a:t>
            </a:r>
          </a:p>
          <a:p>
            <a:pPr marL="717550" lvl="0" algn="just">
              <a:lnSpc>
                <a:spcPct val="115000"/>
              </a:lnSpc>
              <a:spcBef>
                <a:spcPct val="20000"/>
              </a:spcBef>
              <a:spcAft>
                <a:spcPts val="1000"/>
              </a:spcAft>
              <a:buSzPct val="95000"/>
              <a:tabLst>
                <a:tab pos="717550" algn="l"/>
              </a:tabLst>
            </a:pPr>
            <a:r>
              <a:rPr lang="ru-RU" sz="2400" dirty="0"/>
              <a:t>Датум настанка пореске обавезе је у фебруару 2025. године, ЕФ за тај промет је издата 4. марта 2025. године. </a:t>
            </a:r>
          </a:p>
          <a:p>
            <a:pPr marL="717550" lvl="0" algn="just">
              <a:lnSpc>
                <a:spcPct val="115000"/>
              </a:lnSpc>
              <a:spcBef>
                <a:spcPct val="20000"/>
              </a:spcBef>
              <a:spcAft>
                <a:spcPts val="1000"/>
              </a:spcAft>
              <a:buSzPct val="95000"/>
              <a:tabLst>
                <a:tab pos="717550" algn="l"/>
              </a:tabLst>
            </a:pPr>
            <a:r>
              <a:rPr lang="ru-RU" sz="2400" dirty="0"/>
              <a:t>Електронско евидентирање претходног пореза је извршено 7. марта 2025. године.</a:t>
            </a:r>
          </a:p>
        </p:txBody>
      </p:sp>
      <p:sp>
        <p:nvSpPr>
          <p:cNvPr id="10" name="TextBox 9">
            <a:extLst>
              <a:ext uri="{FF2B5EF4-FFF2-40B4-BE49-F238E27FC236}">
                <a16:creationId xmlns:a16="http://schemas.microsoft.com/office/drawing/2014/main" id="{CF8A0C7E-D7DF-FC48-2E42-F7233FFAA0B1}"/>
              </a:ext>
            </a:extLst>
          </p:cNvPr>
          <p:cNvSpPr txBox="1"/>
          <p:nvPr/>
        </p:nvSpPr>
        <p:spPr>
          <a:xfrm>
            <a:off x="10134600" y="6316919"/>
            <a:ext cx="3005017" cy="461665"/>
          </a:xfrm>
          <a:prstGeom prst="rect">
            <a:avLst/>
          </a:prstGeom>
          <a:noFill/>
        </p:spPr>
        <p:txBody>
          <a:bodyPr wrap="square" rtlCol="0">
            <a:spAutoFit/>
          </a:bodyPr>
          <a:lstStyle/>
          <a:p>
            <a:r>
              <a:rPr lang="sr-Cyrl-RS" sz="1200" b="1" dirty="0">
                <a:solidFill>
                  <a:srgbClr val="17375E"/>
                </a:solidFill>
                <a:latin typeface="Segoe UI" panose="020B0502040204020203" pitchFamily="34" charset="0"/>
                <a:cs typeface="Segoe UI" panose="020B0502040204020203" pitchFamily="34" charset="0"/>
              </a:rPr>
              <a:t>Министарство финансија</a:t>
            </a:r>
            <a:r>
              <a:rPr lang="en-GB" sz="1200" b="1" dirty="0">
                <a:solidFill>
                  <a:srgbClr val="17375E"/>
                </a:solidFill>
                <a:latin typeface="Segoe UI" panose="020B0502040204020203" pitchFamily="34" charset="0"/>
                <a:cs typeface="Segoe UI" panose="020B0502040204020203" pitchFamily="34" charset="0"/>
              </a:rPr>
              <a:t> </a:t>
            </a:r>
            <a:endParaRPr lang="sr-Cyrl-RS" sz="1200" b="1" dirty="0">
              <a:solidFill>
                <a:srgbClr val="17375E"/>
              </a:solidFill>
              <a:latin typeface="Segoe UI" panose="020B0502040204020203" pitchFamily="34" charset="0"/>
              <a:cs typeface="Segoe UI" panose="020B0502040204020203" pitchFamily="34" charset="0"/>
            </a:endParaRPr>
          </a:p>
          <a:p>
            <a:r>
              <a:rPr lang="sr-Cyrl-RS" sz="1200" dirty="0">
                <a:solidFill>
                  <a:srgbClr val="17375E"/>
                </a:solidFill>
                <a:latin typeface="Segoe UI" panose="020B0502040204020203" pitchFamily="34" charset="0"/>
                <a:cs typeface="Segoe UI" panose="020B0502040204020203" pitchFamily="34" charset="0"/>
              </a:rPr>
              <a:t>Република Србија</a:t>
            </a:r>
            <a:endParaRPr lang="en-GB" sz="1200" dirty="0">
              <a:solidFill>
                <a:srgbClr val="17375E"/>
              </a:solidFill>
              <a:latin typeface="Segoe UI" panose="020B0502040204020203" pitchFamily="34" charset="0"/>
              <a:cs typeface="Segoe UI" panose="020B0502040204020203" pitchFamily="34" charset="0"/>
            </a:endParaRPr>
          </a:p>
        </p:txBody>
      </p:sp>
      <p:sp>
        <p:nvSpPr>
          <p:cNvPr id="11" name="object 4">
            <a:extLst>
              <a:ext uri="{FF2B5EF4-FFF2-40B4-BE49-F238E27FC236}">
                <a16:creationId xmlns:a16="http://schemas.microsoft.com/office/drawing/2014/main" id="{D31E3005-E311-3F9C-9A88-167347B24A1C}"/>
              </a:ext>
            </a:extLst>
          </p:cNvPr>
          <p:cNvSpPr/>
          <p:nvPr/>
        </p:nvSpPr>
        <p:spPr>
          <a:xfrm>
            <a:off x="9777678" y="6159765"/>
            <a:ext cx="377437" cy="618819"/>
          </a:xfrm>
          <a:prstGeom prst="rect">
            <a:avLst/>
          </a:prstGeom>
          <a:blipFill>
            <a:blip r:embed="rId2" cstate="print"/>
            <a:stretch>
              <a:fillRect/>
            </a:stretch>
          </a:blipFill>
        </p:spPr>
        <p:txBody>
          <a:bodyPr wrap="square" lIns="0" tIns="0" rIns="0" bIns="0" rtlCol="0"/>
          <a:lstStyle/>
          <a:p>
            <a:endParaRPr dirty="0"/>
          </a:p>
        </p:txBody>
      </p:sp>
      <p:grpSp>
        <p:nvGrpSpPr>
          <p:cNvPr id="8" name="Group 7">
            <a:extLst>
              <a:ext uri="{FF2B5EF4-FFF2-40B4-BE49-F238E27FC236}">
                <a16:creationId xmlns:a16="http://schemas.microsoft.com/office/drawing/2014/main" id="{F3BFE894-0577-D8D2-D30C-31A8324740E7}"/>
              </a:ext>
            </a:extLst>
          </p:cNvPr>
          <p:cNvGrpSpPr/>
          <p:nvPr/>
        </p:nvGrpSpPr>
        <p:grpSpPr>
          <a:xfrm>
            <a:off x="38100" y="6229918"/>
            <a:ext cx="2168980" cy="548666"/>
            <a:chOff x="38100" y="6229918"/>
            <a:chExt cx="2168980" cy="548666"/>
          </a:xfrm>
        </p:grpSpPr>
        <p:pic>
          <p:nvPicPr>
            <p:cNvPr id="9" name="Picture 8">
              <a:extLst>
                <a:ext uri="{FF2B5EF4-FFF2-40B4-BE49-F238E27FC236}">
                  <a16:creationId xmlns:a16="http://schemas.microsoft.com/office/drawing/2014/main" id="{99327EB2-985D-2532-63F4-EBD4C7E094F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100" y="6229918"/>
              <a:ext cx="980949" cy="548666"/>
            </a:xfrm>
            <a:prstGeom prst="rect">
              <a:avLst/>
            </a:prstGeom>
          </p:spPr>
        </p:pic>
        <p:pic>
          <p:nvPicPr>
            <p:cNvPr id="12" name="Picture 11">
              <a:extLst>
                <a:ext uri="{FF2B5EF4-FFF2-40B4-BE49-F238E27FC236}">
                  <a16:creationId xmlns:a16="http://schemas.microsoft.com/office/drawing/2014/main" id="{264D66B6-6E9A-6967-A1E4-B7295E7CF6F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43000" y="6316919"/>
              <a:ext cx="1064080" cy="458885"/>
            </a:xfrm>
            <a:prstGeom prst="rect">
              <a:avLst/>
            </a:prstGeom>
          </p:spPr>
        </p:pic>
      </p:grpSp>
    </p:spTree>
    <p:extLst>
      <p:ext uri="{BB962C8B-B14F-4D97-AF65-F5344CB8AC3E}">
        <p14:creationId xmlns:p14="http://schemas.microsoft.com/office/powerpoint/2010/main" val="7868349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7D9456-6D5B-1E8D-9DE3-5E32A56EC14F}"/>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77B339D6-7018-EBC4-38C6-C72613F73817}"/>
              </a:ext>
            </a:extLst>
          </p:cNvPr>
          <p:cNvSpPr/>
          <p:nvPr/>
        </p:nvSpPr>
        <p:spPr>
          <a:xfrm>
            <a:off x="0" y="-1"/>
            <a:ext cx="12192000" cy="1475709"/>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0AEA53BC-CEB3-9E9F-1358-47480B9ACF13}"/>
              </a:ext>
            </a:extLst>
          </p:cNvPr>
          <p:cNvSpPr/>
          <p:nvPr/>
        </p:nvSpPr>
        <p:spPr>
          <a:xfrm>
            <a:off x="6139892" y="2115290"/>
            <a:ext cx="6096000" cy="369332"/>
          </a:xfrm>
          <a:prstGeom prst="rect">
            <a:avLst/>
          </a:prstGeom>
        </p:spPr>
        <p:txBody>
          <a:bodyPr>
            <a:spAutoFit/>
          </a:bodyPr>
          <a:lstStyle/>
          <a:p>
            <a:endParaRPr lang="en-GB" dirty="0"/>
          </a:p>
        </p:txBody>
      </p:sp>
      <p:sp>
        <p:nvSpPr>
          <p:cNvPr id="66" name="Title 1">
            <a:extLst>
              <a:ext uri="{FF2B5EF4-FFF2-40B4-BE49-F238E27FC236}">
                <a16:creationId xmlns:a16="http://schemas.microsoft.com/office/drawing/2014/main" id="{FBA80BBA-FBC6-604A-2272-07ECF166B603}"/>
              </a:ext>
            </a:extLst>
          </p:cNvPr>
          <p:cNvSpPr txBox="1">
            <a:spLocks/>
          </p:cNvSpPr>
          <p:nvPr/>
        </p:nvSpPr>
        <p:spPr>
          <a:xfrm>
            <a:off x="381000" y="45204"/>
            <a:ext cx="11277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lgn="ctr">
              <a:defRPr/>
            </a:pPr>
            <a:r>
              <a:rPr kumimoji="0" lang="sr-Cyrl-RS" sz="4000" b="1" i="0" u="none" strike="noStrike" kern="1200" cap="none" spc="0" normalizeH="0" baseline="0" noProof="0" dirty="0">
                <a:ln>
                  <a:noFill/>
                </a:ln>
                <a:solidFill>
                  <a:schemeClr val="bg1"/>
                </a:solidFill>
                <a:effectLst/>
                <a:uLnTx/>
                <a:uFillTx/>
                <a:latin typeface="Calibri Light" panose="020F0302020204030204"/>
              </a:rPr>
              <a:t>Аутоматски унос - ЕФ</a:t>
            </a:r>
            <a:endParaRPr kumimoji="0" lang="sr-Latn-RS" sz="3200" b="1" i="0" u="none" strike="noStrike" kern="1200" cap="none" spc="0" normalizeH="0" baseline="0" noProof="0" dirty="0">
              <a:ln>
                <a:noFill/>
              </a:ln>
              <a:solidFill>
                <a:schemeClr val="bg1"/>
              </a:solidFill>
              <a:effectLst/>
              <a:uLnTx/>
              <a:uFillTx/>
              <a:latin typeface="Calibri Light" panose="020F0302020204030204"/>
            </a:endParaRPr>
          </a:p>
        </p:txBody>
      </p:sp>
      <p:sp>
        <p:nvSpPr>
          <p:cNvPr id="10" name="TextBox 9">
            <a:extLst>
              <a:ext uri="{FF2B5EF4-FFF2-40B4-BE49-F238E27FC236}">
                <a16:creationId xmlns:a16="http://schemas.microsoft.com/office/drawing/2014/main" id="{E2582E40-E8FB-141D-2C56-C254DC8CBD40}"/>
              </a:ext>
            </a:extLst>
          </p:cNvPr>
          <p:cNvSpPr txBox="1"/>
          <p:nvPr/>
        </p:nvSpPr>
        <p:spPr>
          <a:xfrm>
            <a:off x="10134600" y="6316919"/>
            <a:ext cx="3005017" cy="461665"/>
          </a:xfrm>
          <a:prstGeom prst="rect">
            <a:avLst/>
          </a:prstGeom>
          <a:noFill/>
        </p:spPr>
        <p:txBody>
          <a:bodyPr wrap="square" rtlCol="0">
            <a:spAutoFit/>
          </a:bodyPr>
          <a:lstStyle/>
          <a:p>
            <a:r>
              <a:rPr lang="sr-Cyrl-RS" sz="1200" b="1" dirty="0">
                <a:solidFill>
                  <a:srgbClr val="17375E"/>
                </a:solidFill>
                <a:latin typeface="Segoe UI" panose="020B0502040204020203" pitchFamily="34" charset="0"/>
                <a:cs typeface="Segoe UI" panose="020B0502040204020203" pitchFamily="34" charset="0"/>
              </a:rPr>
              <a:t>Министарство финансија</a:t>
            </a:r>
            <a:r>
              <a:rPr lang="en-GB" sz="1200" b="1" dirty="0">
                <a:solidFill>
                  <a:srgbClr val="17375E"/>
                </a:solidFill>
                <a:latin typeface="Segoe UI" panose="020B0502040204020203" pitchFamily="34" charset="0"/>
                <a:cs typeface="Segoe UI" panose="020B0502040204020203" pitchFamily="34" charset="0"/>
              </a:rPr>
              <a:t> </a:t>
            </a:r>
            <a:endParaRPr lang="sr-Cyrl-RS" sz="1200" b="1" dirty="0">
              <a:solidFill>
                <a:srgbClr val="17375E"/>
              </a:solidFill>
              <a:latin typeface="Segoe UI" panose="020B0502040204020203" pitchFamily="34" charset="0"/>
              <a:cs typeface="Segoe UI" panose="020B0502040204020203" pitchFamily="34" charset="0"/>
            </a:endParaRPr>
          </a:p>
          <a:p>
            <a:r>
              <a:rPr lang="sr-Cyrl-RS" sz="1200" dirty="0">
                <a:solidFill>
                  <a:srgbClr val="17375E"/>
                </a:solidFill>
                <a:latin typeface="Segoe UI" panose="020B0502040204020203" pitchFamily="34" charset="0"/>
                <a:cs typeface="Segoe UI" panose="020B0502040204020203" pitchFamily="34" charset="0"/>
              </a:rPr>
              <a:t>Република Србија</a:t>
            </a:r>
            <a:endParaRPr lang="en-GB" sz="1200" dirty="0">
              <a:solidFill>
                <a:srgbClr val="17375E"/>
              </a:solidFill>
              <a:latin typeface="Segoe UI" panose="020B0502040204020203" pitchFamily="34" charset="0"/>
              <a:cs typeface="Segoe UI" panose="020B0502040204020203" pitchFamily="34" charset="0"/>
            </a:endParaRPr>
          </a:p>
        </p:txBody>
      </p:sp>
      <p:sp>
        <p:nvSpPr>
          <p:cNvPr id="11" name="object 4">
            <a:extLst>
              <a:ext uri="{FF2B5EF4-FFF2-40B4-BE49-F238E27FC236}">
                <a16:creationId xmlns:a16="http://schemas.microsoft.com/office/drawing/2014/main" id="{9E474CD7-C798-9872-19E3-C358898EB41C}"/>
              </a:ext>
            </a:extLst>
          </p:cNvPr>
          <p:cNvSpPr/>
          <p:nvPr/>
        </p:nvSpPr>
        <p:spPr>
          <a:xfrm>
            <a:off x="9777678" y="6159765"/>
            <a:ext cx="377437" cy="618819"/>
          </a:xfrm>
          <a:prstGeom prst="rect">
            <a:avLst/>
          </a:prstGeom>
          <a:blipFill>
            <a:blip r:embed="rId2" cstate="print"/>
            <a:stretch>
              <a:fillRect/>
            </a:stretch>
          </a:blipFill>
        </p:spPr>
        <p:txBody>
          <a:bodyPr wrap="square" lIns="0" tIns="0" rIns="0" bIns="0" rtlCol="0"/>
          <a:lstStyle/>
          <a:p>
            <a:endParaRPr dirty="0"/>
          </a:p>
        </p:txBody>
      </p:sp>
      <p:grpSp>
        <p:nvGrpSpPr>
          <p:cNvPr id="8" name="Group 7">
            <a:extLst>
              <a:ext uri="{FF2B5EF4-FFF2-40B4-BE49-F238E27FC236}">
                <a16:creationId xmlns:a16="http://schemas.microsoft.com/office/drawing/2014/main" id="{91C29016-37A5-9DCD-3286-9F3930F0BA12}"/>
              </a:ext>
            </a:extLst>
          </p:cNvPr>
          <p:cNvGrpSpPr/>
          <p:nvPr/>
        </p:nvGrpSpPr>
        <p:grpSpPr>
          <a:xfrm>
            <a:off x="38100" y="6229918"/>
            <a:ext cx="2168980" cy="548666"/>
            <a:chOff x="38100" y="6229918"/>
            <a:chExt cx="2168980" cy="548666"/>
          </a:xfrm>
        </p:grpSpPr>
        <p:pic>
          <p:nvPicPr>
            <p:cNvPr id="9" name="Picture 8">
              <a:extLst>
                <a:ext uri="{FF2B5EF4-FFF2-40B4-BE49-F238E27FC236}">
                  <a16:creationId xmlns:a16="http://schemas.microsoft.com/office/drawing/2014/main" id="{A2211CC9-412E-1FC6-CEEC-C7B79CD793D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100" y="6229918"/>
              <a:ext cx="980949" cy="548666"/>
            </a:xfrm>
            <a:prstGeom prst="rect">
              <a:avLst/>
            </a:prstGeom>
          </p:spPr>
        </p:pic>
        <p:pic>
          <p:nvPicPr>
            <p:cNvPr id="12" name="Picture 11">
              <a:extLst>
                <a:ext uri="{FF2B5EF4-FFF2-40B4-BE49-F238E27FC236}">
                  <a16:creationId xmlns:a16="http://schemas.microsoft.com/office/drawing/2014/main" id="{F53C1543-69F8-7836-A19E-14722BA09AE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43000" y="6316919"/>
              <a:ext cx="1064080" cy="458885"/>
            </a:xfrm>
            <a:prstGeom prst="rect">
              <a:avLst/>
            </a:prstGeom>
          </p:spPr>
        </p:pic>
      </p:grpSp>
      <p:cxnSp>
        <p:nvCxnSpPr>
          <p:cNvPr id="2" name="Straight Arrow Connector 1">
            <a:extLst>
              <a:ext uri="{FF2B5EF4-FFF2-40B4-BE49-F238E27FC236}">
                <a16:creationId xmlns:a16="http://schemas.microsoft.com/office/drawing/2014/main" id="{2DE37588-A52C-DD64-1509-E80916A2C2B1}"/>
              </a:ext>
            </a:extLst>
          </p:cNvPr>
          <p:cNvCxnSpPr>
            <a:cxnSpLocks/>
          </p:cNvCxnSpPr>
          <p:nvPr/>
        </p:nvCxnSpPr>
        <p:spPr>
          <a:xfrm>
            <a:off x="1066800" y="3656330"/>
            <a:ext cx="10044000" cy="127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4" name="Straight Arrow Connector 3">
            <a:extLst>
              <a:ext uri="{FF2B5EF4-FFF2-40B4-BE49-F238E27FC236}">
                <a16:creationId xmlns:a16="http://schemas.microsoft.com/office/drawing/2014/main" id="{46A365D5-E592-1239-B972-FA74C6E85B27}"/>
              </a:ext>
            </a:extLst>
          </p:cNvPr>
          <p:cNvCxnSpPr>
            <a:cxnSpLocks/>
          </p:cNvCxnSpPr>
          <p:nvPr/>
        </p:nvCxnSpPr>
        <p:spPr>
          <a:xfrm>
            <a:off x="1066800" y="3505200"/>
            <a:ext cx="6624000" cy="0"/>
          </a:xfrm>
          <a:prstGeom prst="straightConnector1">
            <a:avLst/>
          </a:prstGeom>
          <a:ln>
            <a:headEnd type="triangle"/>
            <a:tailEnd type="triangle"/>
          </a:ln>
        </p:spPr>
        <p:style>
          <a:lnRef idx="3">
            <a:schemeClr val="accent1"/>
          </a:lnRef>
          <a:fillRef idx="0">
            <a:schemeClr val="accent1"/>
          </a:fillRef>
          <a:effectRef idx="2">
            <a:schemeClr val="accent1"/>
          </a:effectRef>
          <a:fontRef idx="minor">
            <a:schemeClr val="tx1"/>
          </a:fontRef>
        </p:style>
      </p:cxnSp>
      <p:cxnSp>
        <p:nvCxnSpPr>
          <p:cNvPr id="5" name="Straight Connector 4">
            <a:extLst>
              <a:ext uri="{FF2B5EF4-FFF2-40B4-BE49-F238E27FC236}">
                <a16:creationId xmlns:a16="http://schemas.microsoft.com/office/drawing/2014/main" id="{8283623A-78F3-508D-B0E2-29FC1EDA8E52}"/>
              </a:ext>
            </a:extLst>
          </p:cNvPr>
          <p:cNvCxnSpPr>
            <a:cxnSpLocks/>
          </p:cNvCxnSpPr>
          <p:nvPr/>
        </p:nvCxnSpPr>
        <p:spPr>
          <a:xfrm flipH="1">
            <a:off x="1066800" y="3166957"/>
            <a:ext cx="0" cy="720000"/>
          </a:xfrm>
          <a:prstGeom prst="line">
            <a:avLst/>
          </a:prstGeom>
          <a:ln/>
        </p:spPr>
        <p:style>
          <a:lnRef idx="1">
            <a:schemeClr val="dk1"/>
          </a:lnRef>
          <a:fillRef idx="0">
            <a:schemeClr val="dk1"/>
          </a:fillRef>
          <a:effectRef idx="0">
            <a:schemeClr val="dk1"/>
          </a:effectRef>
          <a:fontRef idx="minor">
            <a:schemeClr val="tx1"/>
          </a:fontRef>
        </p:style>
      </p:cxnSp>
      <p:sp>
        <p:nvSpPr>
          <p:cNvPr id="14" name="TextBox 13">
            <a:extLst>
              <a:ext uri="{FF2B5EF4-FFF2-40B4-BE49-F238E27FC236}">
                <a16:creationId xmlns:a16="http://schemas.microsoft.com/office/drawing/2014/main" id="{696FC3AE-F733-045C-8CD3-66446E2DBAD4}"/>
              </a:ext>
            </a:extLst>
          </p:cNvPr>
          <p:cNvSpPr txBox="1"/>
          <p:nvPr/>
        </p:nvSpPr>
        <p:spPr>
          <a:xfrm>
            <a:off x="533400" y="3810000"/>
            <a:ext cx="2438399" cy="400110"/>
          </a:xfrm>
          <a:prstGeom prst="rect">
            <a:avLst/>
          </a:prstGeom>
          <a:noFill/>
        </p:spPr>
        <p:txBody>
          <a:bodyPr wrap="square">
            <a:spAutoFit/>
          </a:bodyPr>
          <a:lstStyle/>
          <a:p>
            <a:pPr marL="363537" algn="just"/>
            <a:r>
              <a:rPr lang="sr-Cyrl-RS" sz="2000" dirty="0"/>
              <a:t>1. фебруар 2025.</a:t>
            </a:r>
            <a:endParaRPr lang="en-US" sz="2000" dirty="0"/>
          </a:p>
        </p:txBody>
      </p:sp>
      <p:sp>
        <p:nvSpPr>
          <p:cNvPr id="15" name="TextBox 14">
            <a:extLst>
              <a:ext uri="{FF2B5EF4-FFF2-40B4-BE49-F238E27FC236}">
                <a16:creationId xmlns:a16="http://schemas.microsoft.com/office/drawing/2014/main" id="{966958A5-E13B-90E6-4163-22B59B2D0679}"/>
              </a:ext>
            </a:extLst>
          </p:cNvPr>
          <p:cNvSpPr txBox="1"/>
          <p:nvPr/>
        </p:nvSpPr>
        <p:spPr>
          <a:xfrm>
            <a:off x="5829303" y="3867090"/>
            <a:ext cx="2552697" cy="400110"/>
          </a:xfrm>
          <a:prstGeom prst="rect">
            <a:avLst/>
          </a:prstGeom>
          <a:noFill/>
        </p:spPr>
        <p:txBody>
          <a:bodyPr wrap="square">
            <a:spAutoFit/>
          </a:bodyPr>
          <a:lstStyle/>
          <a:p>
            <a:pPr marL="363537" algn="just"/>
            <a:r>
              <a:rPr lang="sr-Cyrl-RS" sz="2000" dirty="0"/>
              <a:t>28. фебруар 2025.</a:t>
            </a:r>
            <a:endParaRPr lang="en-US" sz="2000" dirty="0"/>
          </a:p>
        </p:txBody>
      </p:sp>
      <p:cxnSp>
        <p:nvCxnSpPr>
          <p:cNvPr id="16" name="Straight Connector 15">
            <a:extLst>
              <a:ext uri="{FF2B5EF4-FFF2-40B4-BE49-F238E27FC236}">
                <a16:creationId xmlns:a16="http://schemas.microsoft.com/office/drawing/2014/main" id="{764937C3-F3AA-45EE-F73C-2073FFAB23CE}"/>
              </a:ext>
            </a:extLst>
          </p:cNvPr>
          <p:cNvCxnSpPr>
            <a:cxnSpLocks/>
          </p:cNvCxnSpPr>
          <p:nvPr/>
        </p:nvCxnSpPr>
        <p:spPr>
          <a:xfrm flipH="1">
            <a:off x="7696200" y="3242778"/>
            <a:ext cx="0" cy="720000"/>
          </a:xfrm>
          <a:prstGeom prst="line">
            <a:avLst/>
          </a:prstGeom>
          <a:ln/>
        </p:spPr>
        <p:style>
          <a:lnRef idx="1">
            <a:schemeClr val="dk1"/>
          </a:lnRef>
          <a:fillRef idx="0">
            <a:schemeClr val="dk1"/>
          </a:fillRef>
          <a:effectRef idx="0">
            <a:schemeClr val="dk1"/>
          </a:effectRef>
          <a:fontRef idx="minor">
            <a:schemeClr val="tx1"/>
          </a:fontRef>
        </p:style>
      </p:cxnSp>
      <p:sp>
        <p:nvSpPr>
          <p:cNvPr id="17" name="TextBox 16">
            <a:extLst>
              <a:ext uri="{FF2B5EF4-FFF2-40B4-BE49-F238E27FC236}">
                <a16:creationId xmlns:a16="http://schemas.microsoft.com/office/drawing/2014/main" id="{26AE26CC-AF64-4DFE-85E7-220B10A30A78}"/>
              </a:ext>
            </a:extLst>
          </p:cNvPr>
          <p:cNvSpPr txBox="1"/>
          <p:nvPr/>
        </p:nvSpPr>
        <p:spPr>
          <a:xfrm>
            <a:off x="1219201" y="3028890"/>
            <a:ext cx="6471597" cy="400110"/>
          </a:xfrm>
          <a:prstGeom prst="rect">
            <a:avLst/>
          </a:prstGeom>
          <a:noFill/>
        </p:spPr>
        <p:txBody>
          <a:bodyPr wrap="square">
            <a:spAutoFit/>
          </a:bodyPr>
          <a:lstStyle/>
          <a:p>
            <a:pPr marL="93663" algn="ctr"/>
            <a:r>
              <a:rPr lang="sr-Cyrl-RS" sz="2000" b="1" dirty="0">
                <a:solidFill>
                  <a:schemeClr val="accent1"/>
                </a:solidFill>
              </a:rPr>
              <a:t>Датум настанка пореске обавезе</a:t>
            </a:r>
            <a:endParaRPr lang="en-US" sz="2000" b="1" dirty="0">
              <a:solidFill>
                <a:schemeClr val="accent1"/>
              </a:solidFill>
            </a:endParaRPr>
          </a:p>
        </p:txBody>
      </p:sp>
      <p:cxnSp>
        <p:nvCxnSpPr>
          <p:cNvPr id="18" name="Straight Connector 17">
            <a:extLst>
              <a:ext uri="{FF2B5EF4-FFF2-40B4-BE49-F238E27FC236}">
                <a16:creationId xmlns:a16="http://schemas.microsoft.com/office/drawing/2014/main" id="{750DB328-B8C5-3F85-E0BB-1C4DDC25E77C}"/>
              </a:ext>
            </a:extLst>
          </p:cNvPr>
          <p:cNvCxnSpPr>
            <a:cxnSpLocks/>
          </p:cNvCxnSpPr>
          <p:nvPr/>
        </p:nvCxnSpPr>
        <p:spPr>
          <a:xfrm flipH="1">
            <a:off x="10210800" y="3206778"/>
            <a:ext cx="0" cy="1296000"/>
          </a:xfrm>
          <a:prstGeom prst="line">
            <a:avLst/>
          </a:prstGeom>
          <a:ln/>
        </p:spPr>
        <p:style>
          <a:lnRef idx="1">
            <a:schemeClr val="dk1"/>
          </a:lnRef>
          <a:fillRef idx="0">
            <a:schemeClr val="dk1"/>
          </a:fillRef>
          <a:effectRef idx="0">
            <a:schemeClr val="dk1"/>
          </a:effectRef>
          <a:fontRef idx="minor">
            <a:schemeClr val="tx1"/>
          </a:fontRef>
        </p:style>
      </p:cxnSp>
      <p:sp>
        <p:nvSpPr>
          <p:cNvPr id="19" name="TextBox 18">
            <a:extLst>
              <a:ext uri="{FF2B5EF4-FFF2-40B4-BE49-F238E27FC236}">
                <a16:creationId xmlns:a16="http://schemas.microsoft.com/office/drawing/2014/main" id="{B717EDC5-81AF-6C0E-107D-AA283629DB05}"/>
              </a:ext>
            </a:extLst>
          </p:cNvPr>
          <p:cNvSpPr txBox="1"/>
          <p:nvPr/>
        </p:nvSpPr>
        <p:spPr>
          <a:xfrm>
            <a:off x="9296406" y="4495800"/>
            <a:ext cx="2895594" cy="1015663"/>
          </a:xfrm>
          <a:prstGeom prst="rect">
            <a:avLst/>
          </a:prstGeom>
          <a:noFill/>
        </p:spPr>
        <p:txBody>
          <a:bodyPr wrap="square">
            <a:spAutoFit/>
          </a:bodyPr>
          <a:lstStyle/>
          <a:p>
            <a:pPr marL="85725" algn="just"/>
            <a:r>
              <a:rPr lang="sr-Cyrl-RS" sz="2000" dirty="0"/>
              <a:t>7. март 2025.</a:t>
            </a:r>
          </a:p>
          <a:p>
            <a:pPr marL="85725" algn="just"/>
            <a:r>
              <a:rPr lang="sr-Cyrl-RS" sz="2000" dirty="0"/>
              <a:t>ЕЕПП за фебруар 2025.</a:t>
            </a:r>
          </a:p>
          <a:p>
            <a:pPr marL="85725" algn="just"/>
            <a:r>
              <a:rPr lang="sr-Cyrl-RS" sz="2000" dirty="0"/>
              <a:t>(</a:t>
            </a:r>
            <a:r>
              <a:rPr lang="sr-Cyrl-RS" sz="2000" i="1" dirty="0"/>
              <a:t>„Евидентирано“</a:t>
            </a:r>
            <a:r>
              <a:rPr lang="sr-Cyrl-RS" sz="2000" dirty="0"/>
              <a:t>)</a:t>
            </a:r>
            <a:endParaRPr lang="en-US" sz="2000" dirty="0"/>
          </a:p>
        </p:txBody>
      </p:sp>
      <p:cxnSp>
        <p:nvCxnSpPr>
          <p:cNvPr id="7" name="Straight Connector 6">
            <a:extLst>
              <a:ext uri="{FF2B5EF4-FFF2-40B4-BE49-F238E27FC236}">
                <a16:creationId xmlns:a16="http://schemas.microsoft.com/office/drawing/2014/main" id="{CBCCD4ED-4371-BEAF-BD4A-794056202892}"/>
              </a:ext>
            </a:extLst>
          </p:cNvPr>
          <p:cNvCxnSpPr>
            <a:cxnSpLocks/>
          </p:cNvCxnSpPr>
          <p:nvPr/>
        </p:nvCxnSpPr>
        <p:spPr>
          <a:xfrm flipH="1">
            <a:off x="10058400" y="2552400"/>
            <a:ext cx="0" cy="1296000"/>
          </a:xfrm>
          <a:prstGeom prst="line">
            <a:avLst/>
          </a:prstGeom>
          <a:ln/>
        </p:spPr>
        <p:style>
          <a:lnRef idx="1">
            <a:schemeClr val="dk1"/>
          </a:lnRef>
          <a:fillRef idx="0">
            <a:schemeClr val="dk1"/>
          </a:fillRef>
          <a:effectRef idx="0">
            <a:schemeClr val="dk1"/>
          </a:effectRef>
          <a:fontRef idx="minor">
            <a:schemeClr val="tx1"/>
          </a:fontRef>
        </p:style>
      </p:cxnSp>
      <p:sp>
        <p:nvSpPr>
          <p:cNvPr id="13" name="TextBox 12">
            <a:extLst>
              <a:ext uri="{FF2B5EF4-FFF2-40B4-BE49-F238E27FC236}">
                <a16:creationId xmlns:a16="http://schemas.microsoft.com/office/drawing/2014/main" id="{864FB9BE-CB57-885E-A4ED-43AE3872E8A7}"/>
              </a:ext>
            </a:extLst>
          </p:cNvPr>
          <p:cNvSpPr txBox="1"/>
          <p:nvPr/>
        </p:nvSpPr>
        <p:spPr>
          <a:xfrm>
            <a:off x="9525004" y="2209800"/>
            <a:ext cx="1981196" cy="400110"/>
          </a:xfrm>
          <a:prstGeom prst="rect">
            <a:avLst/>
          </a:prstGeom>
          <a:noFill/>
        </p:spPr>
        <p:txBody>
          <a:bodyPr wrap="square">
            <a:spAutoFit/>
          </a:bodyPr>
          <a:lstStyle/>
          <a:p>
            <a:pPr marL="85725"/>
            <a:r>
              <a:rPr lang="sr-Cyrl-RS" sz="2000" dirty="0"/>
              <a:t>6. март 2025.</a:t>
            </a:r>
          </a:p>
        </p:txBody>
      </p:sp>
      <p:cxnSp>
        <p:nvCxnSpPr>
          <p:cNvPr id="20" name="Straight Connector 19">
            <a:extLst>
              <a:ext uri="{FF2B5EF4-FFF2-40B4-BE49-F238E27FC236}">
                <a16:creationId xmlns:a16="http://schemas.microsoft.com/office/drawing/2014/main" id="{16CC8B67-D01A-AA10-3B94-831C974BDC26}"/>
              </a:ext>
            </a:extLst>
          </p:cNvPr>
          <p:cNvCxnSpPr>
            <a:cxnSpLocks/>
          </p:cNvCxnSpPr>
          <p:nvPr/>
        </p:nvCxnSpPr>
        <p:spPr>
          <a:xfrm flipH="1">
            <a:off x="7772400" y="2552400"/>
            <a:ext cx="0" cy="1296000"/>
          </a:xfrm>
          <a:prstGeom prst="line">
            <a:avLst/>
          </a:prstGeom>
          <a:ln/>
        </p:spPr>
        <p:style>
          <a:lnRef idx="1">
            <a:schemeClr val="dk1"/>
          </a:lnRef>
          <a:fillRef idx="0">
            <a:schemeClr val="dk1"/>
          </a:fillRef>
          <a:effectRef idx="0">
            <a:schemeClr val="dk1"/>
          </a:effectRef>
          <a:fontRef idx="minor">
            <a:schemeClr val="tx1"/>
          </a:fontRef>
        </p:style>
      </p:cxnSp>
      <p:sp>
        <p:nvSpPr>
          <p:cNvPr id="21" name="TextBox 20">
            <a:extLst>
              <a:ext uri="{FF2B5EF4-FFF2-40B4-BE49-F238E27FC236}">
                <a16:creationId xmlns:a16="http://schemas.microsoft.com/office/drawing/2014/main" id="{103B63F8-C738-01CE-B14B-7FEBC41B4475}"/>
              </a:ext>
            </a:extLst>
          </p:cNvPr>
          <p:cNvSpPr txBox="1"/>
          <p:nvPr/>
        </p:nvSpPr>
        <p:spPr>
          <a:xfrm>
            <a:off x="7391404" y="2209800"/>
            <a:ext cx="1981196" cy="400110"/>
          </a:xfrm>
          <a:prstGeom prst="rect">
            <a:avLst/>
          </a:prstGeom>
          <a:noFill/>
        </p:spPr>
        <p:txBody>
          <a:bodyPr wrap="square">
            <a:spAutoFit/>
          </a:bodyPr>
          <a:lstStyle/>
          <a:p>
            <a:pPr marL="85725"/>
            <a:r>
              <a:rPr lang="sr-Cyrl-RS" sz="2000" dirty="0"/>
              <a:t>1. март 2025.</a:t>
            </a:r>
          </a:p>
        </p:txBody>
      </p:sp>
      <p:cxnSp>
        <p:nvCxnSpPr>
          <p:cNvPr id="22" name="Straight Arrow Connector 21">
            <a:extLst>
              <a:ext uri="{FF2B5EF4-FFF2-40B4-BE49-F238E27FC236}">
                <a16:creationId xmlns:a16="http://schemas.microsoft.com/office/drawing/2014/main" id="{276660B0-7B19-6517-B4A7-814FD105EABC}"/>
              </a:ext>
            </a:extLst>
          </p:cNvPr>
          <p:cNvCxnSpPr>
            <a:cxnSpLocks/>
          </p:cNvCxnSpPr>
          <p:nvPr/>
        </p:nvCxnSpPr>
        <p:spPr>
          <a:xfrm>
            <a:off x="7752600" y="3276600"/>
            <a:ext cx="2304000" cy="0"/>
          </a:xfrm>
          <a:prstGeom prst="straightConnector1">
            <a:avLst/>
          </a:prstGeom>
          <a:ln>
            <a:solidFill>
              <a:schemeClr val="tx2"/>
            </a:solidFill>
            <a:headEnd type="triangle"/>
            <a:tailEnd type="triangle"/>
          </a:ln>
        </p:spPr>
        <p:style>
          <a:lnRef idx="3">
            <a:schemeClr val="accent1"/>
          </a:lnRef>
          <a:fillRef idx="0">
            <a:schemeClr val="accent1"/>
          </a:fillRef>
          <a:effectRef idx="2">
            <a:schemeClr val="accent1"/>
          </a:effectRef>
          <a:fontRef idx="minor">
            <a:schemeClr val="tx1"/>
          </a:fontRef>
        </p:style>
      </p:cxnSp>
      <p:sp>
        <p:nvSpPr>
          <p:cNvPr id="23" name="TextBox 22">
            <a:extLst>
              <a:ext uri="{FF2B5EF4-FFF2-40B4-BE49-F238E27FC236}">
                <a16:creationId xmlns:a16="http://schemas.microsoft.com/office/drawing/2014/main" id="{EABB8C51-C9A9-1CEE-5E30-1834FB52A3A6}"/>
              </a:ext>
            </a:extLst>
          </p:cNvPr>
          <p:cNvSpPr txBox="1"/>
          <p:nvPr/>
        </p:nvSpPr>
        <p:spPr>
          <a:xfrm>
            <a:off x="7924799" y="2800290"/>
            <a:ext cx="2131799" cy="400110"/>
          </a:xfrm>
          <a:prstGeom prst="rect">
            <a:avLst/>
          </a:prstGeom>
          <a:noFill/>
        </p:spPr>
        <p:txBody>
          <a:bodyPr wrap="square">
            <a:spAutoFit/>
          </a:bodyPr>
          <a:lstStyle/>
          <a:p>
            <a:pPr marL="85725"/>
            <a:r>
              <a:rPr lang="sr-Cyrl-RS" sz="2000" b="1" dirty="0">
                <a:solidFill>
                  <a:schemeClr val="tx2"/>
                </a:solidFill>
              </a:rPr>
              <a:t>Датум издавања</a:t>
            </a:r>
          </a:p>
        </p:txBody>
      </p:sp>
    </p:spTree>
    <p:extLst>
      <p:ext uri="{BB962C8B-B14F-4D97-AF65-F5344CB8AC3E}">
        <p14:creationId xmlns:p14="http://schemas.microsoft.com/office/powerpoint/2010/main" val="42900147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0691BE-B688-7423-E0F0-3FFEF15D9958}"/>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AEA937DD-DC58-A497-F9F4-3571AB7D9DB8}"/>
              </a:ext>
            </a:extLst>
          </p:cNvPr>
          <p:cNvSpPr/>
          <p:nvPr/>
        </p:nvSpPr>
        <p:spPr>
          <a:xfrm>
            <a:off x="0" y="-1"/>
            <a:ext cx="12192000" cy="1475709"/>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FEE0BB01-8F57-2B42-360A-8D8FAA086103}"/>
              </a:ext>
            </a:extLst>
          </p:cNvPr>
          <p:cNvSpPr/>
          <p:nvPr/>
        </p:nvSpPr>
        <p:spPr>
          <a:xfrm>
            <a:off x="6139892" y="2115290"/>
            <a:ext cx="6096000" cy="369332"/>
          </a:xfrm>
          <a:prstGeom prst="rect">
            <a:avLst/>
          </a:prstGeom>
        </p:spPr>
        <p:txBody>
          <a:bodyPr>
            <a:spAutoFit/>
          </a:bodyPr>
          <a:lstStyle/>
          <a:p>
            <a:endParaRPr lang="en-GB" dirty="0"/>
          </a:p>
        </p:txBody>
      </p:sp>
      <p:sp>
        <p:nvSpPr>
          <p:cNvPr id="66" name="Title 1">
            <a:extLst>
              <a:ext uri="{FF2B5EF4-FFF2-40B4-BE49-F238E27FC236}">
                <a16:creationId xmlns:a16="http://schemas.microsoft.com/office/drawing/2014/main" id="{6124A591-0152-A0F4-BB9A-16E9E830542D}"/>
              </a:ext>
            </a:extLst>
          </p:cNvPr>
          <p:cNvSpPr txBox="1">
            <a:spLocks/>
          </p:cNvSpPr>
          <p:nvPr/>
        </p:nvSpPr>
        <p:spPr>
          <a:xfrm>
            <a:off x="381000" y="45204"/>
            <a:ext cx="11277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lgn="ctr">
              <a:defRPr/>
            </a:pPr>
            <a:r>
              <a:rPr kumimoji="0" lang="sr-Cyrl-RS" sz="4000" b="1" i="0" u="none" strike="noStrike" kern="1200" cap="none" spc="0" normalizeH="0" baseline="0" noProof="0" dirty="0">
                <a:ln>
                  <a:noFill/>
                </a:ln>
                <a:solidFill>
                  <a:schemeClr val="bg1"/>
                </a:solidFill>
                <a:effectLst/>
                <a:uLnTx/>
                <a:uFillTx/>
                <a:latin typeface="Calibri Light" panose="020F0302020204030204"/>
              </a:rPr>
              <a:t>Аутоматски унос - ЕФ</a:t>
            </a:r>
            <a:endParaRPr kumimoji="0" lang="sr-Latn-RS" sz="3200" b="1" i="0" u="none" strike="noStrike" kern="1200" cap="none" spc="0" normalizeH="0" baseline="0" noProof="0" dirty="0">
              <a:ln>
                <a:noFill/>
              </a:ln>
              <a:solidFill>
                <a:schemeClr val="bg1"/>
              </a:solidFill>
              <a:effectLst/>
              <a:uLnTx/>
              <a:uFillTx/>
              <a:latin typeface="Calibri Light" panose="020F0302020204030204"/>
            </a:endParaRPr>
          </a:p>
        </p:txBody>
      </p:sp>
      <p:sp>
        <p:nvSpPr>
          <p:cNvPr id="68" name="TextBox 67">
            <a:extLst>
              <a:ext uri="{FF2B5EF4-FFF2-40B4-BE49-F238E27FC236}">
                <a16:creationId xmlns:a16="http://schemas.microsoft.com/office/drawing/2014/main" id="{F453611C-E6E0-26F1-5934-93CF92EA70A6}"/>
              </a:ext>
            </a:extLst>
          </p:cNvPr>
          <p:cNvSpPr txBox="1"/>
          <p:nvPr/>
        </p:nvSpPr>
        <p:spPr>
          <a:xfrm>
            <a:off x="38100" y="1475708"/>
            <a:ext cx="11849100" cy="3910494"/>
          </a:xfrm>
          <a:prstGeom prst="rect">
            <a:avLst/>
          </a:prstGeom>
          <a:noFill/>
        </p:spPr>
        <p:txBody>
          <a:bodyPr wrap="square">
            <a:spAutoFit/>
          </a:bodyPr>
          <a:lstStyle/>
          <a:p>
            <a:pPr marL="717550" indent="-354013" algn="just">
              <a:buFont typeface="Arial" panose="020B0604020202020204" pitchFamily="34" charset="0"/>
              <a:buChar char="•"/>
            </a:pPr>
            <a:endParaRPr lang="en-US" sz="1100" dirty="0"/>
          </a:p>
          <a:p>
            <a:pPr marL="1174750" lvl="0" indent="-457200" algn="just">
              <a:lnSpc>
                <a:spcPct val="115000"/>
              </a:lnSpc>
              <a:spcBef>
                <a:spcPct val="20000"/>
              </a:spcBef>
              <a:spcAft>
                <a:spcPts val="1000"/>
              </a:spcAft>
              <a:buSzPct val="95000"/>
              <a:buFont typeface="Wingdings" panose="05000000000000000000" pitchFamily="2" charset="2"/>
              <a:buChar char="ü"/>
              <a:tabLst>
                <a:tab pos="717550" algn="l"/>
              </a:tabLst>
            </a:pPr>
            <a:r>
              <a:rPr lang="ru-RU" sz="2400" dirty="0"/>
              <a:t>датум настанка ПДВ обавезе у пореском периоду који претходи пореском периоду за који се врши евидентирање, а датум издавања ЕФ у пореском периоду за који се врши евидентирање од дана када је извршено електронско евидентирање претходног пореза за </a:t>
            </a:r>
            <a:r>
              <a:rPr lang="ru-RU" sz="2400" b="1" dirty="0"/>
              <a:t>претходни</a:t>
            </a:r>
            <a:r>
              <a:rPr lang="ru-RU" sz="2400" dirty="0"/>
              <a:t> порески период закључно са даном у календарском месецу (који следи пореском периоду за који се врши евидентирање), а који претходи дану када је извршено електронско евидентирање претходног пореза за тај порески период.</a:t>
            </a:r>
          </a:p>
          <a:p>
            <a:pPr marL="717550" lvl="0" algn="just">
              <a:lnSpc>
                <a:spcPct val="115000"/>
              </a:lnSpc>
              <a:spcBef>
                <a:spcPct val="20000"/>
              </a:spcBef>
              <a:spcAft>
                <a:spcPts val="1000"/>
              </a:spcAft>
              <a:buSzPct val="95000"/>
              <a:tabLst>
                <a:tab pos="717550" algn="l"/>
              </a:tabLst>
            </a:pPr>
            <a:endParaRPr lang="ru-RU" sz="2400" dirty="0"/>
          </a:p>
        </p:txBody>
      </p:sp>
      <p:sp>
        <p:nvSpPr>
          <p:cNvPr id="10" name="TextBox 9">
            <a:extLst>
              <a:ext uri="{FF2B5EF4-FFF2-40B4-BE49-F238E27FC236}">
                <a16:creationId xmlns:a16="http://schemas.microsoft.com/office/drawing/2014/main" id="{1E6C9EF7-5CEA-D014-C46E-684C30F0DEB5}"/>
              </a:ext>
            </a:extLst>
          </p:cNvPr>
          <p:cNvSpPr txBox="1"/>
          <p:nvPr/>
        </p:nvSpPr>
        <p:spPr>
          <a:xfrm>
            <a:off x="10134600" y="6316919"/>
            <a:ext cx="3005017" cy="461665"/>
          </a:xfrm>
          <a:prstGeom prst="rect">
            <a:avLst/>
          </a:prstGeom>
          <a:noFill/>
        </p:spPr>
        <p:txBody>
          <a:bodyPr wrap="square" rtlCol="0">
            <a:spAutoFit/>
          </a:bodyPr>
          <a:lstStyle/>
          <a:p>
            <a:r>
              <a:rPr lang="sr-Cyrl-RS" sz="1200" b="1" dirty="0">
                <a:solidFill>
                  <a:srgbClr val="17375E"/>
                </a:solidFill>
                <a:latin typeface="Segoe UI" panose="020B0502040204020203" pitchFamily="34" charset="0"/>
                <a:cs typeface="Segoe UI" panose="020B0502040204020203" pitchFamily="34" charset="0"/>
              </a:rPr>
              <a:t>Министарство финансија</a:t>
            </a:r>
            <a:r>
              <a:rPr lang="en-GB" sz="1200" b="1" dirty="0">
                <a:solidFill>
                  <a:srgbClr val="17375E"/>
                </a:solidFill>
                <a:latin typeface="Segoe UI" panose="020B0502040204020203" pitchFamily="34" charset="0"/>
                <a:cs typeface="Segoe UI" panose="020B0502040204020203" pitchFamily="34" charset="0"/>
              </a:rPr>
              <a:t> </a:t>
            </a:r>
            <a:endParaRPr lang="sr-Cyrl-RS" sz="1200" b="1" dirty="0">
              <a:solidFill>
                <a:srgbClr val="17375E"/>
              </a:solidFill>
              <a:latin typeface="Segoe UI" panose="020B0502040204020203" pitchFamily="34" charset="0"/>
              <a:cs typeface="Segoe UI" panose="020B0502040204020203" pitchFamily="34" charset="0"/>
            </a:endParaRPr>
          </a:p>
          <a:p>
            <a:r>
              <a:rPr lang="sr-Cyrl-RS" sz="1200" dirty="0">
                <a:solidFill>
                  <a:srgbClr val="17375E"/>
                </a:solidFill>
                <a:latin typeface="Segoe UI" panose="020B0502040204020203" pitchFamily="34" charset="0"/>
                <a:cs typeface="Segoe UI" panose="020B0502040204020203" pitchFamily="34" charset="0"/>
              </a:rPr>
              <a:t>Република Србија</a:t>
            </a:r>
            <a:endParaRPr lang="en-GB" sz="1200" dirty="0">
              <a:solidFill>
                <a:srgbClr val="17375E"/>
              </a:solidFill>
              <a:latin typeface="Segoe UI" panose="020B0502040204020203" pitchFamily="34" charset="0"/>
              <a:cs typeface="Segoe UI" panose="020B0502040204020203" pitchFamily="34" charset="0"/>
            </a:endParaRPr>
          </a:p>
        </p:txBody>
      </p:sp>
      <p:sp>
        <p:nvSpPr>
          <p:cNvPr id="11" name="object 4">
            <a:extLst>
              <a:ext uri="{FF2B5EF4-FFF2-40B4-BE49-F238E27FC236}">
                <a16:creationId xmlns:a16="http://schemas.microsoft.com/office/drawing/2014/main" id="{E099E4CD-26BC-5EE2-D278-57DB2D290173}"/>
              </a:ext>
            </a:extLst>
          </p:cNvPr>
          <p:cNvSpPr/>
          <p:nvPr/>
        </p:nvSpPr>
        <p:spPr>
          <a:xfrm>
            <a:off x="9777678" y="6159765"/>
            <a:ext cx="377437" cy="618819"/>
          </a:xfrm>
          <a:prstGeom prst="rect">
            <a:avLst/>
          </a:prstGeom>
          <a:blipFill>
            <a:blip r:embed="rId2" cstate="print"/>
            <a:stretch>
              <a:fillRect/>
            </a:stretch>
          </a:blipFill>
        </p:spPr>
        <p:txBody>
          <a:bodyPr wrap="square" lIns="0" tIns="0" rIns="0" bIns="0" rtlCol="0"/>
          <a:lstStyle/>
          <a:p>
            <a:endParaRPr dirty="0"/>
          </a:p>
        </p:txBody>
      </p:sp>
      <p:grpSp>
        <p:nvGrpSpPr>
          <p:cNvPr id="8" name="Group 7">
            <a:extLst>
              <a:ext uri="{FF2B5EF4-FFF2-40B4-BE49-F238E27FC236}">
                <a16:creationId xmlns:a16="http://schemas.microsoft.com/office/drawing/2014/main" id="{4E5D59C4-96E2-9527-BA0E-EF5300F748C3}"/>
              </a:ext>
            </a:extLst>
          </p:cNvPr>
          <p:cNvGrpSpPr/>
          <p:nvPr/>
        </p:nvGrpSpPr>
        <p:grpSpPr>
          <a:xfrm>
            <a:off x="38100" y="6229918"/>
            <a:ext cx="2168980" cy="548666"/>
            <a:chOff x="38100" y="6229918"/>
            <a:chExt cx="2168980" cy="548666"/>
          </a:xfrm>
        </p:grpSpPr>
        <p:pic>
          <p:nvPicPr>
            <p:cNvPr id="9" name="Picture 8">
              <a:extLst>
                <a:ext uri="{FF2B5EF4-FFF2-40B4-BE49-F238E27FC236}">
                  <a16:creationId xmlns:a16="http://schemas.microsoft.com/office/drawing/2014/main" id="{6A9AEEDD-2340-FA51-4ED5-F5D3409441B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100" y="6229918"/>
              <a:ext cx="980949" cy="548666"/>
            </a:xfrm>
            <a:prstGeom prst="rect">
              <a:avLst/>
            </a:prstGeom>
          </p:spPr>
        </p:pic>
        <p:pic>
          <p:nvPicPr>
            <p:cNvPr id="12" name="Picture 11">
              <a:extLst>
                <a:ext uri="{FF2B5EF4-FFF2-40B4-BE49-F238E27FC236}">
                  <a16:creationId xmlns:a16="http://schemas.microsoft.com/office/drawing/2014/main" id="{A3DC3E17-DBD1-BA55-3991-3FF5DB4F253A}"/>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43000" y="6316919"/>
              <a:ext cx="1064080" cy="458885"/>
            </a:xfrm>
            <a:prstGeom prst="rect">
              <a:avLst/>
            </a:prstGeom>
          </p:spPr>
        </p:pic>
      </p:grpSp>
    </p:spTree>
    <p:extLst>
      <p:ext uri="{BB962C8B-B14F-4D97-AF65-F5344CB8AC3E}">
        <p14:creationId xmlns:p14="http://schemas.microsoft.com/office/powerpoint/2010/main" val="27476299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A6A878-4873-7FBC-EDD0-DBAB0C57E29F}"/>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4555161E-CF22-CB2E-961A-3AC599B5F386}"/>
              </a:ext>
            </a:extLst>
          </p:cNvPr>
          <p:cNvSpPr/>
          <p:nvPr/>
        </p:nvSpPr>
        <p:spPr>
          <a:xfrm>
            <a:off x="0" y="-1"/>
            <a:ext cx="12192000" cy="1475709"/>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FA57CA13-5AF4-C403-FCC6-0277A53DF765}"/>
              </a:ext>
            </a:extLst>
          </p:cNvPr>
          <p:cNvSpPr/>
          <p:nvPr/>
        </p:nvSpPr>
        <p:spPr>
          <a:xfrm>
            <a:off x="6139892" y="2115290"/>
            <a:ext cx="6096000" cy="369332"/>
          </a:xfrm>
          <a:prstGeom prst="rect">
            <a:avLst/>
          </a:prstGeom>
        </p:spPr>
        <p:txBody>
          <a:bodyPr>
            <a:spAutoFit/>
          </a:bodyPr>
          <a:lstStyle/>
          <a:p>
            <a:endParaRPr lang="en-GB" dirty="0"/>
          </a:p>
        </p:txBody>
      </p:sp>
      <p:sp>
        <p:nvSpPr>
          <p:cNvPr id="66" name="Title 1">
            <a:extLst>
              <a:ext uri="{FF2B5EF4-FFF2-40B4-BE49-F238E27FC236}">
                <a16:creationId xmlns:a16="http://schemas.microsoft.com/office/drawing/2014/main" id="{1A4F4FA5-461C-2496-7979-202580E9DCC6}"/>
              </a:ext>
            </a:extLst>
          </p:cNvPr>
          <p:cNvSpPr txBox="1">
            <a:spLocks/>
          </p:cNvSpPr>
          <p:nvPr/>
        </p:nvSpPr>
        <p:spPr>
          <a:xfrm>
            <a:off x="381000" y="45204"/>
            <a:ext cx="11277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lgn="ctr">
              <a:defRPr/>
            </a:pPr>
            <a:r>
              <a:rPr kumimoji="0" lang="sr-Cyrl-RS" sz="4000" b="1" i="0" u="none" strike="noStrike" kern="1200" cap="none" spc="0" normalizeH="0" baseline="0" noProof="0" dirty="0">
                <a:ln>
                  <a:noFill/>
                </a:ln>
                <a:solidFill>
                  <a:schemeClr val="bg1"/>
                </a:solidFill>
                <a:effectLst/>
                <a:uLnTx/>
                <a:uFillTx/>
                <a:latin typeface="Calibri Light" panose="020F0302020204030204"/>
              </a:rPr>
              <a:t>Аутоматски унос - ЕФ</a:t>
            </a:r>
            <a:endParaRPr kumimoji="0" lang="sr-Latn-RS" sz="3200" b="1" i="0" u="none" strike="noStrike" kern="1200" cap="none" spc="0" normalizeH="0" baseline="0" noProof="0" dirty="0">
              <a:ln>
                <a:noFill/>
              </a:ln>
              <a:solidFill>
                <a:schemeClr val="bg1"/>
              </a:solidFill>
              <a:effectLst/>
              <a:uLnTx/>
              <a:uFillTx/>
              <a:latin typeface="Calibri Light" panose="020F0302020204030204"/>
            </a:endParaRPr>
          </a:p>
        </p:txBody>
      </p:sp>
      <p:sp>
        <p:nvSpPr>
          <p:cNvPr id="68" name="TextBox 67">
            <a:extLst>
              <a:ext uri="{FF2B5EF4-FFF2-40B4-BE49-F238E27FC236}">
                <a16:creationId xmlns:a16="http://schemas.microsoft.com/office/drawing/2014/main" id="{985574B7-154C-CC0D-92F8-712C36B497D0}"/>
              </a:ext>
            </a:extLst>
          </p:cNvPr>
          <p:cNvSpPr txBox="1"/>
          <p:nvPr/>
        </p:nvSpPr>
        <p:spPr>
          <a:xfrm>
            <a:off x="38100" y="1475708"/>
            <a:ext cx="11849100" cy="4516814"/>
          </a:xfrm>
          <a:prstGeom prst="rect">
            <a:avLst/>
          </a:prstGeom>
          <a:noFill/>
        </p:spPr>
        <p:txBody>
          <a:bodyPr wrap="square">
            <a:spAutoFit/>
          </a:bodyPr>
          <a:lstStyle/>
          <a:p>
            <a:pPr marL="717550" indent="-354013" algn="just">
              <a:buFont typeface="Arial" panose="020B0604020202020204" pitchFamily="34" charset="0"/>
              <a:buChar char="•"/>
            </a:pPr>
            <a:endParaRPr lang="en-US" sz="1100" dirty="0"/>
          </a:p>
          <a:p>
            <a:pPr marL="355600" lvl="0" algn="just">
              <a:lnSpc>
                <a:spcPct val="115000"/>
              </a:lnSpc>
              <a:spcBef>
                <a:spcPct val="20000"/>
              </a:spcBef>
              <a:spcAft>
                <a:spcPts val="1000"/>
              </a:spcAft>
              <a:buSzPct val="95000"/>
              <a:tabLst>
                <a:tab pos="355600" algn="l"/>
              </a:tabLst>
            </a:pPr>
            <a:r>
              <a:rPr lang="ru-RU" sz="2400" b="1" u="sng" dirty="0"/>
              <a:t>Пример 3:</a:t>
            </a:r>
          </a:p>
          <a:p>
            <a:pPr marL="1060450" lvl="0" indent="-342900" algn="just">
              <a:lnSpc>
                <a:spcPct val="115000"/>
              </a:lnSpc>
              <a:spcBef>
                <a:spcPct val="20000"/>
              </a:spcBef>
              <a:spcAft>
                <a:spcPts val="1000"/>
              </a:spcAft>
              <a:buSzPct val="95000"/>
              <a:buFont typeface="Calibri" panose="020F0502020204030204" pitchFamily="34" charset="0"/>
              <a:buChar char="—"/>
              <a:tabLst>
                <a:tab pos="717550" algn="l"/>
              </a:tabLst>
            </a:pPr>
            <a:r>
              <a:rPr lang="en-US" sz="2400" dirty="0"/>
              <a:t>E</a:t>
            </a:r>
            <a:r>
              <a:rPr lang="ru-RU" sz="2400" dirty="0"/>
              <a:t>ЕПП за порески период март 2025. године је извршено 8. априла 2025. године,</a:t>
            </a:r>
          </a:p>
          <a:p>
            <a:pPr marL="1060450" lvl="0" indent="-342900" algn="just">
              <a:lnSpc>
                <a:spcPct val="115000"/>
              </a:lnSpc>
              <a:spcBef>
                <a:spcPct val="20000"/>
              </a:spcBef>
              <a:spcAft>
                <a:spcPts val="1000"/>
              </a:spcAft>
              <a:buSzPct val="95000"/>
              <a:buFont typeface="Calibri" panose="020F0502020204030204" pitchFamily="34" charset="0"/>
              <a:buChar char="—"/>
              <a:tabLst>
                <a:tab pos="717550" algn="l"/>
              </a:tabLst>
            </a:pPr>
            <a:r>
              <a:rPr lang="ru-RU" sz="2400" dirty="0"/>
              <a:t>ЕЕПП за порески период фебруар 2025. године је извршено 7. марта 2025. године,</a:t>
            </a:r>
          </a:p>
          <a:p>
            <a:pPr marL="1060450" lvl="0" indent="-342900" algn="just">
              <a:lnSpc>
                <a:spcPct val="115000"/>
              </a:lnSpc>
              <a:spcBef>
                <a:spcPct val="20000"/>
              </a:spcBef>
              <a:spcAft>
                <a:spcPts val="1000"/>
              </a:spcAft>
              <a:buSzPct val="95000"/>
              <a:buFont typeface="Calibri" panose="020F0502020204030204" pitchFamily="34" charset="0"/>
              <a:buChar char="—"/>
              <a:tabLst>
                <a:tab pos="717550" algn="l"/>
              </a:tabLst>
            </a:pPr>
            <a:r>
              <a:rPr lang="ru-RU" sz="2400" dirty="0"/>
              <a:t>ЕФ је издата 7. априла 2025. године са датумом настанка ПДВ обавезе 16. јануар 2025. године (ЕЕПП за март 2025. године)</a:t>
            </a:r>
          </a:p>
          <a:p>
            <a:pPr marL="1060450" lvl="0" indent="-342900" algn="just">
              <a:lnSpc>
                <a:spcPct val="115000"/>
              </a:lnSpc>
              <a:spcBef>
                <a:spcPct val="20000"/>
              </a:spcBef>
              <a:spcAft>
                <a:spcPts val="1000"/>
              </a:spcAft>
              <a:buSzPct val="95000"/>
              <a:buFont typeface="Calibri" panose="020F0502020204030204" pitchFamily="34" charset="0"/>
              <a:buChar char="—"/>
              <a:tabLst>
                <a:tab pos="717550" algn="l"/>
              </a:tabLst>
            </a:pPr>
            <a:r>
              <a:rPr lang="ru-RU" sz="2400" dirty="0"/>
              <a:t>ЕФ је издата 9. априла 2025. године са датумом настанка пореске обавезе 4. децембар 2024. године (ЕЕПП за април 2025. године)</a:t>
            </a:r>
          </a:p>
        </p:txBody>
      </p:sp>
      <p:sp>
        <p:nvSpPr>
          <p:cNvPr id="10" name="TextBox 9">
            <a:extLst>
              <a:ext uri="{FF2B5EF4-FFF2-40B4-BE49-F238E27FC236}">
                <a16:creationId xmlns:a16="http://schemas.microsoft.com/office/drawing/2014/main" id="{48141EB9-19EF-E9D8-1441-B4B27D6F178E}"/>
              </a:ext>
            </a:extLst>
          </p:cNvPr>
          <p:cNvSpPr txBox="1"/>
          <p:nvPr/>
        </p:nvSpPr>
        <p:spPr>
          <a:xfrm>
            <a:off x="10134600" y="6316919"/>
            <a:ext cx="3005017" cy="461665"/>
          </a:xfrm>
          <a:prstGeom prst="rect">
            <a:avLst/>
          </a:prstGeom>
          <a:noFill/>
        </p:spPr>
        <p:txBody>
          <a:bodyPr wrap="square" rtlCol="0">
            <a:spAutoFit/>
          </a:bodyPr>
          <a:lstStyle/>
          <a:p>
            <a:r>
              <a:rPr lang="sr-Cyrl-RS" sz="1200" b="1" dirty="0">
                <a:solidFill>
                  <a:srgbClr val="17375E"/>
                </a:solidFill>
                <a:latin typeface="Segoe UI" panose="020B0502040204020203" pitchFamily="34" charset="0"/>
                <a:cs typeface="Segoe UI" panose="020B0502040204020203" pitchFamily="34" charset="0"/>
              </a:rPr>
              <a:t>Министарство финансија</a:t>
            </a:r>
            <a:r>
              <a:rPr lang="en-GB" sz="1200" b="1" dirty="0">
                <a:solidFill>
                  <a:srgbClr val="17375E"/>
                </a:solidFill>
                <a:latin typeface="Segoe UI" panose="020B0502040204020203" pitchFamily="34" charset="0"/>
                <a:cs typeface="Segoe UI" panose="020B0502040204020203" pitchFamily="34" charset="0"/>
              </a:rPr>
              <a:t> </a:t>
            </a:r>
            <a:endParaRPr lang="sr-Cyrl-RS" sz="1200" b="1" dirty="0">
              <a:solidFill>
                <a:srgbClr val="17375E"/>
              </a:solidFill>
              <a:latin typeface="Segoe UI" panose="020B0502040204020203" pitchFamily="34" charset="0"/>
              <a:cs typeface="Segoe UI" panose="020B0502040204020203" pitchFamily="34" charset="0"/>
            </a:endParaRPr>
          </a:p>
          <a:p>
            <a:r>
              <a:rPr lang="sr-Cyrl-RS" sz="1200" dirty="0">
                <a:solidFill>
                  <a:srgbClr val="17375E"/>
                </a:solidFill>
                <a:latin typeface="Segoe UI" panose="020B0502040204020203" pitchFamily="34" charset="0"/>
                <a:cs typeface="Segoe UI" panose="020B0502040204020203" pitchFamily="34" charset="0"/>
              </a:rPr>
              <a:t>Република Србија</a:t>
            </a:r>
            <a:endParaRPr lang="en-GB" sz="1200" dirty="0">
              <a:solidFill>
                <a:srgbClr val="17375E"/>
              </a:solidFill>
              <a:latin typeface="Segoe UI" panose="020B0502040204020203" pitchFamily="34" charset="0"/>
              <a:cs typeface="Segoe UI" panose="020B0502040204020203" pitchFamily="34" charset="0"/>
            </a:endParaRPr>
          </a:p>
        </p:txBody>
      </p:sp>
      <p:sp>
        <p:nvSpPr>
          <p:cNvPr id="11" name="object 4">
            <a:extLst>
              <a:ext uri="{FF2B5EF4-FFF2-40B4-BE49-F238E27FC236}">
                <a16:creationId xmlns:a16="http://schemas.microsoft.com/office/drawing/2014/main" id="{FDE4E7DC-5714-9042-222C-83A63E91C72D}"/>
              </a:ext>
            </a:extLst>
          </p:cNvPr>
          <p:cNvSpPr/>
          <p:nvPr/>
        </p:nvSpPr>
        <p:spPr>
          <a:xfrm>
            <a:off x="9777678" y="6159765"/>
            <a:ext cx="377437" cy="618819"/>
          </a:xfrm>
          <a:prstGeom prst="rect">
            <a:avLst/>
          </a:prstGeom>
          <a:blipFill>
            <a:blip r:embed="rId2" cstate="print"/>
            <a:stretch>
              <a:fillRect/>
            </a:stretch>
          </a:blipFill>
        </p:spPr>
        <p:txBody>
          <a:bodyPr wrap="square" lIns="0" tIns="0" rIns="0" bIns="0" rtlCol="0"/>
          <a:lstStyle/>
          <a:p>
            <a:endParaRPr dirty="0"/>
          </a:p>
        </p:txBody>
      </p:sp>
      <p:grpSp>
        <p:nvGrpSpPr>
          <p:cNvPr id="8" name="Group 7">
            <a:extLst>
              <a:ext uri="{FF2B5EF4-FFF2-40B4-BE49-F238E27FC236}">
                <a16:creationId xmlns:a16="http://schemas.microsoft.com/office/drawing/2014/main" id="{C475B0D4-6074-DF8B-4B45-061B481B533E}"/>
              </a:ext>
            </a:extLst>
          </p:cNvPr>
          <p:cNvGrpSpPr/>
          <p:nvPr/>
        </p:nvGrpSpPr>
        <p:grpSpPr>
          <a:xfrm>
            <a:off x="38100" y="6229918"/>
            <a:ext cx="2168980" cy="548666"/>
            <a:chOff x="38100" y="6229918"/>
            <a:chExt cx="2168980" cy="548666"/>
          </a:xfrm>
        </p:grpSpPr>
        <p:pic>
          <p:nvPicPr>
            <p:cNvPr id="9" name="Picture 8">
              <a:extLst>
                <a:ext uri="{FF2B5EF4-FFF2-40B4-BE49-F238E27FC236}">
                  <a16:creationId xmlns:a16="http://schemas.microsoft.com/office/drawing/2014/main" id="{0F169286-4744-B43A-582F-B7AB2516BCD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100" y="6229918"/>
              <a:ext cx="980949" cy="548666"/>
            </a:xfrm>
            <a:prstGeom prst="rect">
              <a:avLst/>
            </a:prstGeom>
          </p:spPr>
        </p:pic>
        <p:pic>
          <p:nvPicPr>
            <p:cNvPr id="12" name="Picture 11">
              <a:extLst>
                <a:ext uri="{FF2B5EF4-FFF2-40B4-BE49-F238E27FC236}">
                  <a16:creationId xmlns:a16="http://schemas.microsoft.com/office/drawing/2014/main" id="{B74B1EF3-AFF3-007F-4DD8-EB1B337163EF}"/>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43000" y="6316919"/>
              <a:ext cx="1064080" cy="458885"/>
            </a:xfrm>
            <a:prstGeom prst="rect">
              <a:avLst/>
            </a:prstGeom>
          </p:spPr>
        </p:pic>
      </p:grpSp>
    </p:spTree>
    <p:extLst>
      <p:ext uri="{BB962C8B-B14F-4D97-AF65-F5344CB8AC3E}">
        <p14:creationId xmlns:p14="http://schemas.microsoft.com/office/powerpoint/2010/main" val="42538082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ACFEE2-C6BE-F473-48A0-0B638DA2BACE}"/>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F631F272-9C38-F414-3D1F-AA9263CE4089}"/>
              </a:ext>
            </a:extLst>
          </p:cNvPr>
          <p:cNvSpPr/>
          <p:nvPr/>
        </p:nvSpPr>
        <p:spPr>
          <a:xfrm>
            <a:off x="0" y="-1"/>
            <a:ext cx="12192000" cy="1475709"/>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2DEF1AB6-1744-282D-AF2A-CB30E0C5BBFA}"/>
              </a:ext>
            </a:extLst>
          </p:cNvPr>
          <p:cNvSpPr/>
          <p:nvPr/>
        </p:nvSpPr>
        <p:spPr>
          <a:xfrm>
            <a:off x="6139892" y="2115290"/>
            <a:ext cx="6096000" cy="369332"/>
          </a:xfrm>
          <a:prstGeom prst="rect">
            <a:avLst/>
          </a:prstGeom>
        </p:spPr>
        <p:txBody>
          <a:bodyPr>
            <a:spAutoFit/>
          </a:bodyPr>
          <a:lstStyle/>
          <a:p>
            <a:endParaRPr lang="en-GB" dirty="0"/>
          </a:p>
        </p:txBody>
      </p:sp>
      <p:sp>
        <p:nvSpPr>
          <p:cNvPr id="66" name="Title 1">
            <a:extLst>
              <a:ext uri="{FF2B5EF4-FFF2-40B4-BE49-F238E27FC236}">
                <a16:creationId xmlns:a16="http://schemas.microsoft.com/office/drawing/2014/main" id="{CF3F4B30-6606-E20E-4B0A-52C5536C7DF5}"/>
              </a:ext>
            </a:extLst>
          </p:cNvPr>
          <p:cNvSpPr txBox="1">
            <a:spLocks/>
          </p:cNvSpPr>
          <p:nvPr/>
        </p:nvSpPr>
        <p:spPr>
          <a:xfrm>
            <a:off x="381000" y="45204"/>
            <a:ext cx="11277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lgn="ctr">
              <a:defRPr/>
            </a:pPr>
            <a:r>
              <a:rPr kumimoji="0" lang="sr-Cyrl-RS" sz="4000" b="1" i="0" u="none" strike="noStrike" kern="1200" cap="none" spc="0" normalizeH="0" baseline="0" noProof="0" dirty="0">
                <a:ln>
                  <a:noFill/>
                </a:ln>
                <a:solidFill>
                  <a:schemeClr val="bg1"/>
                </a:solidFill>
                <a:effectLst/>
                <a:uLnTx/>
                <a:uFillTx/>
                <a:latin typeface="Calibri Light" panose="020F0302020204030204"/>
              </a:rPr>
              <a:t>Аутоматски унос - ЕФ</a:t>
            </a:r>
            <a:endParaRPr kumimoji="0" lang="sr-Latn-RS" sz="3200" b="1" i="0" u="none" strike="noStrike" kern="1200" cap="none" spc="0" normalizeH="0" baseline="0" noProof="0" dirty="0">
              <a:ln>
                <a:noFill/>
              </a:ln>
              <a:solidFill>
                <a:schemeClr val="bg1"/>
              </a:solidFill>
              <a:effectLst/>
              <a:uLnTx/>
              <a:uFillTx/>
              <a:latin typeface="Calibri Light" panose="020F0302020204030204"/>
            </a:endParaRPr>
          </a:p>
        </p:txBody>
      </p:sp>
      <p:sp>
        <p:nvSpPr>
          <p:cNvPr id="10" name="TextBox 9">
            <a:extLst>
              <a:ext uri="{FF2B5EF4-FFF2-40B4-BE49-F238E27FC236}">
                <a16:creationId xmlns:a16="http://schemas.microsoft.com/office/drawing/2014/main" id="{2A5186DE-D478-E216-6E8D-51C20FA95CA0}"/>
              </a:ext>
            </a:extLst>
          </p:cNvPr>
          <p:cNvSpPr txBox="1"/>
          <p:nvPr/>
        </p:nvSpPr>
        <p:spPr>
          <a:xfrm>
            <a:off x="10134600" y="6316919"/>
            <a:ext cx="3005017" cy="461665"/>
          </a:xfrm>
          <a:prstGeom prst="rect">
            <a:avLst/>
          </a:prstGeom>
          <a:noFill/>
        </p:spPr>
        <p:txBody>
          <a:bodyPr wrap="square" rtlCol="0">
            <a:spAutoFit/>
          </a:bodyPr>
          <a:lstStyle/>
          <a:p>
            <a:r>
              <a:rPr lang="sr-Cyrl-RS" sz="1200" b="1" dirty="0">
                <a:solidFill>
                  <a:srgbClr val="17375E"/>
                </a:solidFill>
                <a:latin typeface="Segoe UI" panose="020B0502040204020203" pitchFamily="34" charset="0"/>
                <a:cs typeface="Segoe UI" panose="020B0502040204020203" pitchFamily="34" charset="0"/>
              </a:rPr>
              <a:t>Министарство финансија</a:t>
            </a:r>
            <a:r>
              <a:rPr lang="en-GB" sz="1200" b="1" dirty="0">
                <a:solidFill>
                  <a:srgbClr val="17375E"/>
                </a:solidFill>
                <a:latin typeface="Segoe UI" panose="020B0502040204020203" pitchFamily="34" charset="0"/>
                <a:cs typeface="Segoe UI" panose="020B0502040204020203" pitchFamily="34" charset="0"/>
              </a:rPr>
              <a:t> </a:t>
            </a:r>
            <a:endParaRPr lang="sr-Cyrl-RS" sz="1200" b="1" dirty="0">
              <a:solidFill>
                <a:srgbClr val="17375E"/>
              </a:solidFill>
              <a:latin typeface="Segoe UI" panose="020B0502040204020203" pitchFamily="34" charset="0"/>
              <a:cs typeface="Segoe UI" panose="020B0502040204020203" pitchFamily="34" charset="0"/>
            </a:endParaRPr>
          </a:p>
          <a:p>
            <a:r>
              <a:rPr lang="sr-Cyrl-RS" sz="1200" dirty="0">
                <a:solidFill>
                  <a:srgbClr val="17375E"/>
                </a:solidFill>
                <a:latin typeface="Segoe UI" panose="020B0502040204020203" pitchFamily="34" charset="0"/>
                <a:cs typeface="Segoe UI" panose="020B0502040204020203" pitchFamily="34" charset="0"/>
              </a:rPr>
              <a:t>Република Србија</a:t>
            </a:r>
            <a:endParaRPr lang="en-GB" sz="1200" dirty="0">
              <a:solidFill>
                <a:srgbClr val="17375E"/>
              </a:solidFill>
              <a:latin typeface="Segoe UI" panose="020B0502040204020203" pitchFamily="34" charset="0"/>
              <a:cs typeface="Segoe UI" panose="020B0502040204020203" pitchFamily="34" charset="0"/>
            </a:endParaRPr>
          </a:p>
        </p:txBody>
      </p:sp>
      <p:sp>
        <p:nvSpPr>
          <p:cNvPr id="11" name="object 4">
            <a:extLst>
              <a:ext uri="{FF2B5EF4-FFF2-40B4-BE49-F238E27FC236}">
                <a16:creationId xmlns:a16="http://schemas.microsoft.com/office/drawing/2014/main" id="{5A90C365-6270-4C60-469C-D63FAA8C4586}"/>
              </a:ext>
            </a:extLst>
          </p:cNvPr>
          <p:cNvSpPr/>
          <p:nvPr/>
        </p:nvSpPr>
        <p:spPr>
          <a:xfrm>
            <a:off x="9777678" y="6159765"/>
            <a:ext cx="377437" cy="618819"/>
          </a:xfrm>
          <a:prstGeom prst="rect">
            <a:avLst/>
          </a:prstGeom>
          <a:blipFill>
            <a:blip r:embed="rId2" cstate="print"/>
            <a:stretch>
              <a:fillRect/>
            </a:stretch>
          </a:blipFill>
        </p:spPr>
        <p:txBody>
          <a:bodyPr wrap="square" lIns="0" tIns="0" rIns="0" bIns="0" rtlCol="0"/>
          <a:lstStyle/>
          <a:p>
            <a:endParaRPr dirty="0"/>
          </a:p>
        </p:txBody>
      </p:sp>
      <p:grpSp>
        <p:nvGrpSpPr>
          <p:cNvPr id="8" name="Group 7">
            <a:extLst>
              <a:ext uri="{FF2B5EF4-FFF2-40B4-BE49-F238E27FC236}">
                <a16:creationId xmlns:a16="http://schemas.microsoft.com/office/drawing/2014/main" id="{2F9B1065-CAC8-3269-2ADE-814FCB205519}"/>
              </a:ext>
            </a:extLst>
          </p:cNvPr>
          <p:cNvGrpSpPr/>
          <p:nvPr/>
        </p:nvGrpSpPr>
        <p:grpSpPr>
          <a:xfrm>
            <a:off x="38100" y="6229918"/>
            <a:ext cx="2168980" cy="548666"/>
            <a:chOff x="38100" y="6229918"/>
            <a:chExt cx="2168980" cy="548666"/>
          </a:xfrm>
        </p:grpSpPr>
        <p:pic>
          <p:nvPicPr>
            <p:cNvPr id="9" name="Picture 8">
              <a:extLst>
                <a:ext uri="{FF2B5EF4-FFF2-40B4-BE49-F238E27FC236}">
                  <a16:creationId xmlns:a16="http://schemas.microsoft.com/office/drawing/2014/main" id="{56539A13-3AC0-5EEB-8F7A-8D899188859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100" y="6229918"/>
              <a:ext cx="980949" cy="548666"/>
            </a:xfrm>
            <a:prstGeom prst="rect">
              <a:avLst/>
            </a:prstGeom>
          </p:spPr>
        </p:pic>
        <p:pic>
          <p:nvPicPr>
            <p:cNvPr id="12" name="Picture 11">
              <a:extLst>
                <a:ext uri="{FF2B5EF4-FFF2-40B4-BE49-F238E27FC236}">
                  <a16:creationId xmlns:a16="http://schemas.microsoft.com/office/drawing/2014/main" id="{87EC5466-CC6F-4179-B072-8F4C59790FC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43000" y="6316919"/>
              <a:ext cx="1064080" cy="458885"/>
            </a:xfrm>
            <a:prstGeom prst="rect">
              <a:avLst/>
            </a:prstGeom>
          </p:spPr>
        </p:pic>
      </p:grpSp>
      <p:cxnSp>
        <p:nvCxnSpPr>
          <p:cNvPr id="2" name="Straight Arrow Connector 1">
            <a:extLst>
              <a:ext uri="{FF2B5EF4-FFF2-40B4-BE49-F238E27FC236}">
                <a16:creationId xmlns:a16="http://schemas.microsoft.com/office/drawing/2014/main" id="{2024A6CB-3859-07BC-B394-094672B0FD37}"/>
              </a:ext>
            </a:extLst>
          </p:cNvPr>
          <p:cNvCxnSpPr>
            <a:cxnSpLocks/>
          </p:cNvCxnSpPr>
          <p:nvPr/>
        </p:nvCxnSpPr>
        <p:spPr>
          <a:xfrm>
            <a:off x="1066800" y="3656330"/>
            <a:ext cx="10044000" cy="127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4" name="Straight Arrow Connector 3">
            <a:extLst>
              <a:ext uri="{FF2B5EF4-FFF2-40B4-BE49-F238E27FC236}">
                <a16:creationId xmlns:a16="http://schemas.microsoft.com/office/drawing/2014/main" id="{682AF34F-8F75-9306-37AC-06C2539A50F4}"/>
              </a:ext>
            </a:extLst>
          </p:cNvPr>
          <p:cNvCxnSpPr>
            <a:cxnSpLocks/>
          </p:cNvCxnSpPr>
          <p:nvPr/>
        </p:nvCxnSpPr>
        <p:spPr>
          <a:xfrm>
            <a:off x="304800" y="3505200"/>
            <a:ext cx="6300000" cy="0"/>
          </a:xfrm>
          <a:prstGeom prst="straightConnector1">
            <a:avLst/>
          </a:prstGeom>
          <a:ln>
            <a:headEnd type="triangle"/>
            <a:tailEnd type="triangle"/>
          </a:ln>
        </p:spPr>
        <p:style>
          <a:lnRef idx="3">
            <a:schemeClr val="accent1"/>
          </a:lnRef>
          <a:fillRef idx="0">
            <a:schemeClr val="accent1"/>
          </a:fillRef>
          <a:effectRef idx="2">
            <a:schemeClr val="accent1"/>
          </a:effectRef>
          <a:fontRef idx="minor">
            <a:schemeClr val="tx1"/>
          </a:fontRef>
        </p:style>
      </p:cxnSp>
      <p:cxnSp>
        <p:nvCxnSpPr>
          <p:cNvPr id="5" name="Straight Connector 4">
            <a:extLst>
              <a:ext uri="{FF2B5EF4-FFF2-40B4-BE49-F238E27FC236}">
                <a16:creationId xmlns:a16="http://schemas.microsoft.com/office/drawing/2014/main" id="{32E0FA00-5F16-AB18-C6C0-B3112B3EE3AE}"/>
              </a:ext>
            </a:extLst>
          </p:cNvPr>
          <p:cNvCxnSpPr>
            <a:cxnSpLocks/>
          </p:cNvCxnSpPr>
          <p:nvPr/>
        </p:nvCxnSpPr>
        <p:spPr>
          <a:xfrm flipH="1">
            <a:off x="1066800" y="3167478"/>
            <a:ext cx="0" cy="2196000"/>
          </a:xfrm>
          <a:prstGeom prst="line">
            <a:avLst/>
          </a:prstGeom>
          <a:ln/>
        </p:spPr>
        <p:style>
          <a:lnRef idx="1">
            <a:schemeClr val="dk1"/>
          </a:lnRef>
          <a:fillRef idx="0">
            <a:schemeClr val="dk1"/>
          </a:fillRef>
          <a:effectRef idx="0">
            <a:schemeClr val="dk1"/>
          </a:effectRef>
          <a:fontRef idx="minor">
            <a:schemeClr val="tx1"/>
          </a:fontRef>
        </p:style>
      </p:cxnSp>
      <p:sp>
        <p:nvSpPr>
          <p:cNvPr id="14" name="TextBox 13">
            <a:extLst>
              <a:ext uri="{FF2B5EF4-FFF2-40B4-BE49-F238E27FC236}">
                <a16:creationId xmlns:a16="http://schemas.microsoft.com/office/drawing/2014/main" id="{9E8D96F4-B28F-F79C-7ECC-24DA592D09A6}"/>
              </a:ext>
            </a:extLst>
          </p:cNvPr>
          <p:cNvSpPr txBox="1"/>
          <p:nvPr/>
        </p:nvSpPr>
        <p:spPr>
          <a:xfrm>
            <a:off x="1447801" y="5010090"/>
            <a:ext cx="2438399" cy="400110"/>
          </a:xfrm>
          <a:prstGeom prst="rect">
            <a:avLst/>
          </a:prstGeom>
          <a:noFill/>
        </p:spPr>
        <p:txBody>
          <a:bodyPr wrap="square">
            <a:spAutoFit/>
          </a:bodyPr>
          <a:lstStyle/>
          <a:p>
            <a:pPr marL="85725"/>
            <a:r>
              <a:rPr lang="sr-Cyrl-RS" sz="2000" b="1" dirty="0"/>
              <a:t>јануар 2025. </a:t>
            </a:r>
            <a:endParaRPr lang="en-US" sz="2000" b="1" dirty="0"/>
          </a:p>
        </p:txBody>
      </p:sp>
      <p:sp>
        <p:nvSpPr>
          <p:cNvPr id="15" name="TextBox 14">
            <a:extLst>
              <a:ext uri="{FF2B5EF4-FFF2-40B4-BE49-F238E27FC236}">
                <a16:creationId xmlns:a16="http://schemas.microsoft.com/office/drawing/2014/main" id="{E9F5884F-9318-0BB9-048B-7F1D71419653}"/>
              </a:ext>
            </a:extLst>
          </p:cNvPr>
          <p:cNvSpPr txBox="1"/>
          <p:nvPr/>
        </p:nvSpPr>
        <p:spPr>
          <a:xfrm>
            <a:off x="3924303" y="5010090"/>
            <a:ext cx="2552697" cy="400110"/>
          </a:xfrm>
          <a:prstGeom prst="rect">
            <a:avLst/>
          </a:prstGeom>
          <a:noFill/>
        </p:spPr>
        <p:txBody>
          <a:bodyPr wrap="square">
            <a:spAutoFit/>
          </a:bodyPr>
          <a:lstStyle/>
          <a:p>
            <a:pPr marL="363537" algn="just"/>
            <a:r>
              <a:rPr lang="sr-Cyrl-RS" sz="2000" b="1" dirty="0"/>
              <a:t>фебруар 2025.</a:t>
            </a:r>
            <a:endParaRPr lang="en-US" sz="2000" b="1" dirty="0"/>
          </a:p>
        </p:txBody>
      </p:sp>
      <p:cxnSp>
        <p:nvCxnSpPr>
          <p:cNvPr id="16" name="Straight Connector 15">
            <a:extLst>
              <a:ext uri="{FF2B5EF4-FFF2-40B4-BE49-F238E27FC236}">
                <a16:creationId xmlns:a16="http://schemas.microsoft.com/office/drawing/2014/main" id="{B90FAB0B-CB50-FF4E-D141-E7B014AC1380}"/>
              </a:ext>
            </a:extLst>
          </p:cNvPr>
          <p:cNvCxnSpPr>
            <a:cxnSpLocks/>
          </p:cNvCxnSpPr>
          <p:nvPr/>
        </p:nvCxnSpPr>
        <p:spPr>
          <a:xfrm flipH="1">
            <a:off x="6781800" y="3242778"/>
            <a:ext cx="0" cy="720000"/>
          </a:xfrm>
          <a:prstGeom prst="line">
            <a:avLst/>
          </a:prstGeom>
          <a:ln/>
        </p:spPr>
        <p:style>
          <a:lnRef idx="1">
            <a:schemeClr val="dk1"/>
          </a:lnRef>
          <a:fillRef idx="0">
            <a:schemeClr val="dk1"/>
          </a:fillRef>
          <a:effectRef idx="0">
            <a:schemeClr val="dk1"/>
          </a:effectRef>
          <a:fontRef idx="minor">
            <a:schemeClr val="tx1"/>
          </a:fontRef>
        </p:style>
      </p:cxnSp>
      <p:sp>
        <p:nvSpPr>
          <p:cNvPr id="17" name="TextBox 16">
            <a:extLst>
              <a:ext uri="{FF2B5EF4-FFF2-40B4-BE49-F238E27FC236}">
                <a16:creationId xmlns:a16="http://schemas.microsoft.com/office/drawing/2014/main" id="{A29B8A25-DBFB-BC44-CDE5-0FA192628CF9}"/>
              </a:ext>
            </a:extLst>
          </p:cNvPr>
          <p:cNvSpPr txBox="1"/>
          <p:nvPr/>
        </p:nvSpPr>
        <p:spPr>
          <a:xfrm>
            <a:off x="304801" y="3028890"/>
            <a:ext cx="6624000" cy="400110"/>
          </a:xfrm>
          <a:prstGeom prst="rect">
            <a:avLst/>
          </a:prstGeom>
          <a:noFill/>
        </p:spPr>
        <p:txBody>
          <a:bodyPr wrap="square">
            <a:spAutoFit/>
          </a:bodyPr>
          <a:lstStyle/>
          <a:p>
            <a:pPr marL="93663" algn="ctr"/>
            <a:r>
              <a:rPr lang="sr-Cyrl-RS" sz="2000" b="1" dirty="0">
                <a:solidFill>
                  <a:schemeClr val="accent1"/>
                </a:solidFill>
              </a:rPr>
              <a:t>Датум настанка пореске обавезе</a:t>
            </a:r>
            <a:endParaRPr lang="en-US" sz="2000" b="1" dirty="0">
              <a:solidFill>
                <a:schemeClr val="accent1"/>
              </a:solidFill>
            </a:endParaRPr>
          </a:p>
        </p:txBody>
      </p:sp>
      <p:cxnSp>
        <p:nvCxnSpPr>
          <p:cNvPr id="18" name="Straight Connector 17">
            <a:extLst>
              <a:ext uri="{FF2B5EF4-FFF2-40B4-BE49-F238E27FC236}">
                <a16:creationId xmlns:a16="http://schemas.microsoft.com/office/drawing/2014/main" id="{CCEAF49F-592E-0460-751A-9047BBE079B4}"/>
              </a:ext>
            </a:extLst>
          </p:cNvPr>
          <p:cNvCxnSpPr>
            <a:cxnSpLocks/>
          </p:cNvCxnSpPr>
          <p:nvPr/>
        </p:nvCxnSpPr>
        <p:spPr>
          <a:xfrm flipH="1">
            <a:off x="9601200" y="3206778"/>
            <a:ext cx="0" cy="720000"/>
          </a:xfrm>
          <a:prstGeom prst="line">
            <a:avLst/>
          </a:prstGeom>
          <a:ln/>
        </p:spPr>
        <p:style>
          <a:lnRef idx="1">
            <a:schemeClr val="dk1"/>
          </a:lnRef>
          <a:fillRef idx="0">
            <a:schemeClr val="dk1"/>
          </a:fillRef>
          <a:effectRef idx="0">
            <a:schemeClr val="dk1"/>
          </a:effectRef>
          <a:fontRef idx="minor">
            <a:schemeClr val="tx1"/>
          </a:fontRef>
        </p:style>
      </p:cxnSp>
      <p:sp>
        <p:nvSpPr>
          <p:cNvPr id="19" name="TextBox 18">
            <a:extLst>
              <a:ext uri="{FF2B5EF4-FFF2-40B4-BE49-F238E27FC236}">
                <a16:creationId xmlns:a16="http://schemas.microsoft.com/office/drawing/2014/main" id="{9F9C4437-B423-8A68-E56F-832153F936C4}"/>
              </a:ext>
            </a:extLst>
          </p:cNvPr>
          <p:cNvSpPr txBox="1"/>
          <p:nvPr/>
        </p:nvSpPr>
        <p:spPr>
          <a:xfrm>
            <a:off x="9372600" y="3962400"/>
            <a:ext cx="2895594" cy="923330"/>
          </a:xfrm>
          <a:prstGeom prst="rect">
            <a:avLst/>
          </a:prstGeom>
          <a:noFill/>
        </p:spPr>
        <p:txBody>
          <a:bodyPr wrap="square">
            <a:spAutoFit/>
          </a:bodyPr>
          <a:lstStyle/>
          <a:p>
            <a:pPr marL="85725" algn="just"/>
            <a:r>
              <a:rPr lang="sr-Cyrl-RS" dirty="0"/>
              <a:t>8. април</a:t>
            </a:r>
          </a:p>
          <a:p>
            <a:pPr marL="85725" algn="just"/>
            <a:r>
              <a:rPr lang="sr-Cyrl-RS" dirty="0"/>
              <a:t>ЕЕПП за март 2025.</a:t>
            </a:r>
          </a:p>
          <a:p>
            <a:pPr marL="85725" algn="just"/>
            <a:r>
              <a:rPr lang="sr-Cyrl-RS" dirty="0"/>
              <a:t>(</a:t>
            </a:r>
            <a:r>
              <a:rPr lang="sr-Cyrl-RS" i="1" dirty="0"/>
              <a:t>„Евидентирано“</a:t>
            </a:r>
            <a:r>
              <a:rPr lang="sr-Cyrl-RS" dirty="0"/>
              <a:t>)</a:t>
            </a:r>
            <a:endParaRPr lang="en-US" dirty="0"/>
          </a:p>
        </p:txBody>
      </p:sp>
      <p:cxnSp>
        <p:nvCxnSpPr>
          <p:cNvPr id="7" name="Straight Connector 6">
            <a:extLst>
              <a:ext uri="{FF2B5EF4-FFF2-40B4-BE49-F238E27FC236}">
                <a16:creationId xmlns:a16="http://schemas.microsoft.com/office/drawing/2014/main" id="{316294DF-A3C4-A94C-837C-20ADA6B87D93}"/>
              </a:ext>
            </a:extLst>
          </p:cNvPr>
          <p:cNvCxnSpPr>
            <a:cxnSpLocks/>
          </p:cNvCxnSpPr>
          <p:nvPr/>
        </p:nvCxnSpPr>
        <p:spPr>
          <a:xfrm flipH="1">
            <a:off x="9372600" y="2552400"/>
            <a:ext cx="0" cy="1296000"/>
          </a:xfrm>
          <a:prstGeom prst="line">
            <a:avLst/>
          </a:prstGeom>
          <a:ln/>
        </p:spPr>
        <p:style>
          <a:lnRef idx="1">
            <a:schemeClr val="dk1"/>
          </a:lnRef>
          <a:fillRef idx="0">
            <a:schemeClr val="dk1"/>
          </a:fillRef>
          <a:effectRef idx="0">
            <a:schemeClr val="dk1"/>
          </a:effectRef>
          <a:fontRef idx="minor">
            <a:schemeClr val="tx1"/>
          </a:fontRef>
        </p:style>
      </p:cxnSp>
      <p:sp>
        <p:nvSpPr>
          <p:cNvPr id="13" name="TextBox 12">
            <a:extLst>
              <a:ext uri="{FF2B5EF4-FFF2-40B4-BE49-F238E27FC236}">
                <a16:creationId xmlns:a16="http://schemas.microsoft.com/office/drawing/2014/main" id="{3E754F49-385E-C075-96CB-E078CA5E8467}"/>
              </a:ext>
            </a:extLst>
          </p:cNvPr>
          <p:cNvSpPr txBox="1"/>
          <p:nvPr/>
        </p:nvSpPr>
        <p:spPr>
          <a:xfrm>
            <a:off x="8382004" y="2133600"/>
            <a:ext cx="1981196" cy="400110"/>
          </a:xfrm>
          <a:prstGeom prst="rect">
            <a:avLst/>
          </a:prstGeom>
          <a:noFill/>
          <a:ln>
            <a:solidFill>
              <a:schemeClr val="dk1">
                <a:shade val="95000"/>
                <a:satMod val="105000"/>
              </a:schemeClr>
            </a:solidFill>
          </a:ln>
        </p:spPr>
        <p:txBody>
          <a:bodyPr wrap="square">
            <a:spAutoFit/>
          </a:bodyPr>
          <a:lstStyle/>
          <a:p>
            <a:pPr marL="85725" algn="ctr"/>
            <a:r>
              <a:rPr lang="sr-Cyrl-RS" sz="2000" b="1" dirty="0"/>
              <a:t>7. април (ЕФ)</a:t>
            </a:r>
            <a:r>
              <a:rPr lang="sr-Cyrl-RS" sz="2000" dirty="0"/>
              <a:t> </a:t>
            </a:r>
          </a:p>
        </p:txBody>
      </p:sp>
      <p:cxnSp>
        <p:nvCxnSpPr>
          <p:cNvPr id="20" name="Straight Connector 19">
            <a:extLst>
              <a:ext uri="{FF2B5EF4-FFF2-40B4-BE49-F238E27FC236}">
                <a16:creationId xmlns:a16="http://schemas.microsoft.com/office/drawing/2014/main" id="{5850FDFF-4654-D06B-8A5B-81D22607C7D3}"/>
              </a:ext>
            </a:extLst>
          </p:cNvPr>
          <p:cNvCxnSpPr>
            <a:cxnSpLocks/>
          </p:cNvCxnSpPr>
          <p:nvPr/>
        </p:nvCxnSpPr>
        <p:spPr>
          <a:xfrm flipH="1">
            <a:off x="9144000" y="3504600"/>
            <a:ext cx="0" cy="1800000"/>
          </a:xfrm>
          <a:prstGeom prst="line">
            <a:avLst/>
          </a:prstGeom>
          <a:ln/>
        </p:spPr>
        <p:style>
          <a:lnRef idx="1">
            <a:schemeClr val="dk1"/>
          </a:lnRef>
          <a:fillRef idx="0">
            <a:schemeClr val="dk1"/>
          </a:fillRef>
          <a:effectRef idx="0">
            <a:schemeClr val="dk1"/>
          </a:effectRef>
          <a:fontRef idx="minor">
            <a:schemeClr val="tx1"/>
          </a:fontRef>
        </p:style>
      </p:cxnSp>
      <p:cxnSp>
        <p:nvCxnSpPr>
          <p:cNvPr id="22" name="Straight Arrow Connector 21">
            <a:extLst>
              <a:ext uri="{FF2B5EF4-FFF2-40B4-BE49-F238E27FC236}">
                <a16:creationId xmlns:a16="http://schemas.microsoft.com/office/drawing/2014/main" id="{F7D8E6CC-92AA-0EAB-D1DB-7B2E50E3B842}"/>
              </a:ext>
            </a:extLst>
          </p:cNvPr>
          <p:cNvCxnSpPr>
            <a:cxnSpLocks/>
          </p:cNvCxnSpPr>
          <p:nvPr/>
        </p:nvCxnSpPr>
        <p:spPr>
          <a:xfrm>
            <a:off x="6781800" y="3276600"/>
            <a:ext cx="2592000" cy="0"/>
          </a:xfrm>
          <a:prstGeom prst="straightConnector1">
            <a:avLst/>
          </a:prstGeom>
          <a:ln>
            <a:solidFill>
              <a:schemeClr val="tx2"/>
            </a:solidFill>
            <a:headEnd type="triangle"/>
            <a:tailEnd type="triangle"/>
          </a:ln>
        </p:spPr>
        <p:style>
          <a:lnRef idx="3">
            <a:schemeClr val="accent1"/>
          </a:lnRef>
          <a:fillRef idx="0">
            <a:schemeClr val="accent1"/>
          </a:fillRef>
          <a:effectRef idx="2">
            <a:schemeClr val="accent1"/>
          </a:effectRef>
          <a:fontRef idx="minor">
            <a:schemeClr val="tx1"/>
          </a:fontRef>
        </p:style>
      </p:cxnSp>
      <p:sp>
        <p:nvSpPr>
          <p:cNvPr id="23" name="TextBox 22">
            <a:extLst>
              <a:ext uri="{FF2B5EF4-FFF2-40B4-BE49-F238E27FC236}">
                <a16:creationId xmlns:a16="http://schemas.microsoft.com/office/drawing/2014/main" id="{3B6551B0-6051-51B7-B226-B3B3A11523E9}"/>
              </a:ext>
            </a:extLst>
          </p:cNvPr>
          <p:cNvSpPr txBox="1"/>
          <p:nvPr/>
        </p:nvSpPr>
        <p:spPr>
          <a:xfrm>
            <a:off x="6934200" y="2800290"/>
            <a:ext cx="2131799" cy="400110"/>
          </a:xfrm>
          <a:prstGeom prst="rect">
            <a:avLst/>
          </a:prstGeom>
          <a:noFill/>
        </p:spPr>
        <p:txBody>
          <a:bodyPr wrap="square">
            <a:spAutoFit/>
          </a:bodyPr>
          <a:lstStyle/>
          <a:p>
            <a:pPr marL="85725"/>
            <a:r>
              <a:rPr lang="sr-Cyrl-RS" sz="2000" b="1" dirty="0">
                <a:solidFill>
                  <a:schemeClr val="tx2"/>
                </a:solidFill>
              </a:rPr>
              <a:t>Датум издавања</a:t>
            </a:r>
          </a:p>
        </p:txBody>
      </p:sp>
      <p:cxnSp>
        <p:nvCxnSpPr>
          <p:cNvPr id="24" name="Straight Connector 23">
            <a:extLst>
              <a:ext uri="{FF2B5EF4-FFF2-40B4-BE49-F238E27FC236}">
                <a16:creationId xmlns:a16="http://schemas.microsoft.com/office/drawing/2014/main" id="{3C69C07D-6251-108E-A552-7BAB6B94F6EC}"/>
              </a:ext>
            </a:extLst>
          </p:cNvPr>
          <p:cNvCxnSpPr>
            <a:cxnSpLocks/>
          </p:cNvCxnSpPr>
          <p:nvPr/>
        </p:nvCxnSpPr>
        <p:spPr>
          <a:xfrm flipH="1">
            <a:off x="3810000" y="3504600"/>
            <a:ext cx="0" cy="1764000"/>
          </a:xfrm>
          <a:prstGeom prst="line">
            <a:avLst/>
          </a:prstGeom>
          <a:ln/>
        </p:spPr>
        <p:style>
          <a:lnRef idx="1">
            <a:schemeClr val="dk1"/>
          </a:lnRef>
          <a:fillRef idx="0">
            <a:schemeClr val="dk1"/>
          </a:fillRef>
          <a:effectRef idx="0">
            <a:schemeClr val="dk1"/>
          </a:effectRef>
          <a:fontRef idx="minor">
            <a:schemeClr val="tx1"/>
          </a:fontRef>
        </p:style>
      </p:cxnSp>
      <p:cxnSp>
        <p:nvCxnSpPr>
          <p:cNvPr id="25" name="Straight Connector 24">
            <a:extLst>
              <a:ext uri="{FF2B5EF4-FFF2-40B4-BE49-F238E27FC236}">
                <a16:creationId xmlns:a16="http://schemas.microsoft.com/office/drawing/2014/main" id="{672137DA-DA0D-D9D1-22C7-15862F15B52E}"/>
              </a:ext>
            </a:extLst>
          </p:cNvPr>
          <p:cNvCxnSpPr>
            <a:cxnSpLocks/>
          </p:cNvCxnSpPr>
          <p:nvPr/>
        </p:nvCxnSpPr>
        <p:spPr>
          <a:xfrm flipH="1">
            <a:off x="6553200" y="3167478"/>
            <a:ext cx="0" cy="2160000"/>
          </a:xfrm>
          <a:prstGeom prst="line">
            <a:avLst/>
          </a:prstGeom>
          <a:ln/>
        </p:spPr>
        <p:style>
          <a:lnRef idx="1">
            <a:schemeClr val="dk1"/>
          </a:lnRef>
          <a:fillRef idx="0">
            <a:schemeClr val="dk1"/>
          </a:fillRef>
          <a:effectRef idx="0">
            <a:schemeClr val="dk1"/>
          </a:effectRef>
          <a:fontRef idx="minor">
            <a:schemeClr val="tx1"/>
          </a:fontRef>
        </p:style>
      </p:cxnSp>
      <p:sp>
        <p:nvSpPr>
          <p:cNvPr id="26" name="TextBox 25">
            <a:extLst>
              <a:ext uri="{FF2B5EF4-FFF2-40B4-BE49-F238E27FC236}">
                <a16:creationId xmlns:a16="http://schemas.microsoft.com/office/drawing/2014/main" id="{23BBC232-3CE7-E134-C5D4-B4E8C88909D6}"/>
              </a:ext>
            </a:extLst>
          </p:cNvPr>
          <p:cNvSpPr txBox="1"/>
          <p:nvPr/>
        </p:nvSpPr>
        <p:spPr>
          <a:xfrm>
            <a:off x="6629400" y="3962400"/>
            <a:ext cx="2895594" cy="923330"/>
          </a:xfrm>
          <a:prstGeom prst="rect">
            <a:avLst/>
          </a:prstGeom>
          <a:noFill/>
        </p:spPr>
        <p:txBody>
          <a:bodyPr wrap="square">
            <a:spAutoFit/>
          </a:bodyPr>
          <a:lstStyle/>
          <a:p>
            <a:pPr marL="85725" algn="just"/>
            <a:r>
              <a:rPr lang="sr-Cyrl-RS" dirty="0"/>
              <a:t>7. март </a:t>
            </a:r>
          </a:p>
          <a:p>
            <a:pPr marL="85725" algn="just"/>
            <a:r>
              <a:rPr lang="sr-Cyrl-RS" dirty="0"/>
              <a:t>ЕЕПП за фебруар 2025.</a:t>
            </a:r>
          </a:p>
          <a:p>
            <a:pPr marL="85725" algn="just"/>
            <a:r>
              <a:rPr lang="sr-Cyrl-RS" dirty="0"/>
              <a:t>(</a:t>
            </a:r>
            <a:r>
              <a:rPr lang="sr-Cyrl-RS" i="1" dirty="0"/>
              <a:t>„Евидентирано“</a:t>
            </a:r>
            <a:r>
              <a:rPr lang="sr-Cyrl-RS" dirty="0"/>
              <a:t>)</a:t>
            </a:r>
            <a:endParaRPr lang="en-US" dirty="0"/>
          </a:p>
        </p:txBody>
      </p:sp>
      <p:sp>
        <p:nvSpPr>
          <p:cNvPr id="27" name="TextBox 26">
            <a:extLst>
              <a:ext uri="{FF2B5EF4-FFF2-40B4-BE49-F238E27FC236}">
                <a16:creationId xmlns:a16="http://schemas.microsoft.com/office/drawing/2014/main" id="{03674BB2-A18F-1E88-260E-0A42C1A44668}"/>
              </a:ext>
            </a:extLst>
          </p:cNvPr>
          <p:cNvSpPr txBox="1"/>
          <p:nvPr/>
        </p:nvSpPr>
        <p:spPr>
          <a:xfrm>
            <a:off x="6858001" y="5010090"/>
            <a:ext cx="2285999" cy="400110"/>
          </a:xfrm>
          <a:prstGeom prst="rect">
            <a:avLst/>
          </a:prstGeom>
          <a:noFill/>
        </p:spPr>
        <p:txBody>
          <a:bodyPr wrap="square">
            <a:spAutoFit/>
          </a:bodyPr>
          <a:lstStyle/>
          <a:p>
            <a:pPr marL="363537" algn="just"/>
            <a:r>
              <a:rPr lang="sr-Cyrl-RS" sz="2000" b="1" dirty="0"/>
              <a:t>март 2025.</a:t>
            </a:r>
            <a:endParaRPr lang="en-US" sz="2000" b="1" dirty="0"/>
          </a:p>
        </p:txBody>
      </p:sp>
      <p:sp>
        <p:nvSpPr>
          <p:cNvPr id="28" name="TextBox 27">
            <a:extLst>
              <a:ext uri="{FF2B5EF4-FFF2-40B4-BE49-F238E27FC236}">
                <a16:creationId xmlns:a16="http://schemas.microsoft.com/office/drawing/2014/main" id="{4C8A6BBF-832F-10CF-AF1B-A812C4ABA51A}"/>
              </a:ext>
            </a:extLst>
          </p:cNvPr>
          <p:cNvSpPr txBox="1"/>
          <p:nvPr/>
        </p:nvSpPr>
        <p:spPr>
          <a:xfrm>
            <a:off x="9144001" y="5010090"/>
            <a:ext cx="2285999" cy="400110"/>
          </a:xfrm>
          <a:prstGeom prst="rect">
            <a:avLst/>
          </a:prstGeom>
          <a:noFill/>
        </p:spPr>
        <p:txBody>
          <a:bodyPr wrap="square">
            <a:spAutoFit/>
          </a:bodyPr>
          <a:lstStyle/>
          <a:p>
            <a:pPr marL="363537" algn="just"/>
            <a:r>
              <a:rPr lang="sr-Cyrl-RS" sz="2000" b="1" dirty="0"/>
              <a:t>април 2025.</a:t>
            </a:r>
            <a:endParaRPr lang="en-US" sz="2000" b="1" dirty="0"/>
          </a:p>
        </p:txBody>
      </p:sp>
      <p:cxnSp>
        <p:nvCxnSpPr>
          <p:cNvPr id="29" name="Straight Connector 28">
            <a:extLst>
              <a:ext uri="{FF2B5EF4-FFF2-40B4-BE49-F238E27FC236}">
                <a16:creationId xmlns:a16="http://schemas.microsoft.com/office/drawing/2014/main" id="{3A26E72F-22B9-0081-0412-FD9BB6097CED}"/>
              </a:ext>
            </a:extLst>
          </p:cNvPr>
          <p:cNvCxnSpPr>
            <a:cxnSpLocks/>
          </p:cNvCxnSpPr>
          <p:nvPr/>
        </p:nvCxnSpPr>
        <p:spPr>
          <a:xfrm flipH="1">
            <a:off x="9829800" y="3058200"/>
            <a:ext cx="0" cy="792000"/>
          </a:xfrm>
          <a:prstGeom prst="line">
            <a:avLst/>
          </a:prstGeom>
          <a:ln/>
        </p:spPr>
        <p:style>
          <a:lnRef idx="1">
            <a:schemeClr val="dk1"/>
          </a:lnRef>
          <a:fillRef idx="0">
            <a:schemeClr val="dk1"/>
          </a:fillRef>
          <a:effectRef idx="0">
            <a:schemeClr val="dk1"/>
          </a:effectRef>
          <a:fontRef idx="minor">
            <a:schemeClr val="tx1"/>
          </a:fontRef>
        </p:style>
      </p:cxnSp>
      <p:sp>
        <p:nvSpPr>
          <p:cNvPr id="30" name="TextBox 29">
            <a:extLst>
              <a:ext uri="{FF2B5EF4-FFF2-40B4-BE49-F238E27FC236}">
                <a16:creationId xmlns:a16="http://schemas.microsoft.com/office/drawing/2014/main" id="{CBD39392-84C4-C4D7-F609-4611B0E73E48}"/>
              </a:ext>
            </a:extLst>
          </p:cNvPr>
          <p:cNvSpPr txBox="1"/>
          <p:nvPr/>
        </p:nvSpPr>
        <p:spPr>
          <a:xfrm>
            <a:off x="9677400" y="2647890"/>
            <a:ext cx="1981196" cy="400110"/>
          </a:xfrm>
          <a:prstGeom prst="rect">
            <a:avLst/>
          </a:prstGeom>
          <a:noFill/>
          <a:ln>
            <a:solidFill>
              <a:schemeClr val="dk1">
                <a:shade val="95000"/>
                <a:satMod val="105000"/>
              </a:schemeClr>
            </a:solidFill>
          </a:ln>
        </p:spPr>
        <p:txBody>
          <a:bodyPr wrap="square">
            <a:spAutoFit/>
          </a:bodyPr>
          <a:lstStyle/>
          <a:p>
            <a:pPr marL="85725" algn="ctr"/>
            <a:r>
              <a:rPr lang="sr-Cyrl-RS" sz="2000" b="1" dirty="0"/>
              <a:t>9. април (ЕФ)</a:t>
            </a:r>
            <a:r>
              <a:rPr lang="sr-Cyrl-RS" sz="2000" dirty="0"/>
              <a:t> </a:t>
            </a:r>
          </a:p>
        </p:txBody>
      </p:sp>
    </p:spTree>
    <p:extLst>
      <p:ext uri="{BB962C8B-B14F-4D97-AF65-F5344CB8AC3E}">
        <p14:creationId xmlns:p14="http://schemas.microsoft.com/office/powerpoint/2010/main" val="27542198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2931"/>
            <a:ext cx="12192000" cy="1475709"/>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sr-Cyrl-RS" sz="4000" b="1" dirty="0">
                <a:solidFill>
                  <a:prstClr val="white"/>
                </a:solidFill>
              </a:rPr>
              <a:t>ПРОПИСИ</a:t>
            </a:r>
            <a:endParaRPr lang="en-US" b="1" dirty="0">
              <a:solidFill>
                <a:prstClr val="white"/>
              </a:solidFill>
            </a:endParaRPr>
          </a:p>
        </p:txBody>
      </p:sp>
      <p:sp>
        <p:nvSpPr>
          <p:cNvPr id="6" name="Rectangle 5"/>
          <p:cNvSpPr/>
          <p:nvPr/>
        </p:nvSpPr>
        <p:spPr>
          <a:xfrm>
            <a:off x="6139892" y="2115290"/>
            <a:ext cx="6096000" cy="369332"/>
          </a:xfrm>
          <a:prstGeom prst="rect">
            <a:avLst/>
          </a:prstGeom>
        </p:spPr>
        <p:txBody>
          <a:bodyPr>
            <a:spAutoFit/>
          </a:bodyPr>
          <a:lstStyle/>
          <a:p>
            <a:endParaRPr lang="en-GB" dirty="0"/>
          </a:p>
        </p:txBody>
      </p:sp>
      <p:sp>
        <p:nvSpPr>
          <p:cNvPr id="66" name="Title 1">
            <a:extLst>
              <a:ext uri="{FF2B5EF4-FFF2-40B4-BE49-F238E27FC236}">
                <a16:creationId xmlns:a16="http://schemas.microsoft.com/office/drawing/2014/main" id="{5AD28E00-7369-9A02-3316-CA21002F8B27}"/>
              </a:ext>
            </a:extLst>
          </p:cNvPr>
          <p:cNvSpPr txBox="1">
            <a:spLocks/>
          </p:cNvSpPr>
          <p:nvPr/>
        </p:nvSpPr>
        <p:spPr>
          <a:xfrm>
            <a:off x="1582872" y="539800"/>
            <a:ext cx="8631115"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endParaRPr kumimoji="0" lang="sr-Latn-RS" sz="3200" b="1" i="0" u="none" strike="noStrike" kern="1200" cap="none" spc="0" normalizeH="0" baseline="0" noProof="0" dirty="0">
              <a:ln>
                <a:noFill/>
              </a:ln>
              <a:solidFill>
                <a:schemeClr val="bg1"/>
              </a:solidFill>
              <a:effectLst/>
              <a:uLnTx/>
              <a:uFillTx/>
              <a:latin typeface="Calibri Light" panose="020F0302020204030204"/>
              <a:ea typeface="+mj-ea"/>
              <a:cs typeface="+mj-cs"/>
            </a:endParaRPr>
          </a:p>
        </p:txBody>
      </p:sp>
      <p:sp>
        <p:nvSpPr>
          <p:cNvPr id="68" name="TextBox 67">
            <a:extLst>
              <a:ext uri="{FF2B5EF4-FFF2-40B4-BE49-F238E27FC236}">
                <a16:creationId xmlns:a16="http://schemas.microsoft.com/office/drawing/2014/main" id="{F7BAFA18-421A-6DC9-C64B-492848849451}"/>
              </a:ext>
            </a:extLst>
          </p:cNvPr>
          <p:cNvSpPr txBox="1"/>
          <p:nvPr/>
        </p:nvSpPr>
        <p:spPr>
          <a:xfrm>
            <a:off x="288865" y="1774785"/>
            <a:ext cx="11582400" cy="3693319"/>
          </a:xfrm>
          <a:prstGeom prst="rect">
            <a:avLst/>
          </a:prstGeom>
          <a:noFill/>
        </p:spPr>
        <p:txBody>
          <a:bodyPr wrap="square">
            <a:spAutoFit/>
          </a:bodyPr>
          <a:lstStyle/>
          <a:p>
            <a:pPr marL="342900" indent="-342900" algn="just">
              <a:buFont typeface="Arial" panose="020B0604020202020204" pitchFamily="34" charset="0"/>
              <a:buChar char="•"/>
              <a:defRPr/>
            </a:pPr>
            <a:r>
              <a:rPr lang="sr-Cyrl-RS" sz="2400" dirty="0">
                <a:solidFill>
                  <a:schemeClr val="tx2"/>
                </a:solidFill>
                <a:latin typeface="+mj-lt"/>
                <a:cs typeface="Arial" charset="0"/>
              </a:rPr>
              <a:t>Закон о изменама и допунама Закона о електронском фактурисању – </a:t>
            </a:r>
            <a:r>
              <a:rPr lang="ru-RU" sz="2400" dirty="0">
                <a:solidFill>
                  <a:schemeClr val="tx2"/>
                </a:solidFill>
                <a:latin typeface="+mj-lt"/>
                <a:cs typeface="Arial" panose="020B0604020202020204" pitchFamily="34" charset="0"/>
              </a:rPr>
              <a:t>„Службени гласник РС”, број </a:t>
            </a:r>
            <a:r>
              <a:rPr lang="sr-Cyrl-RS" sz="2400" dirty="0">
                <a:solidFill>
                  <a:schemeClr val="tx2"/>
                </a:solidFill>
                <a:latin typeface="+mj-lt"/>
                <a:cs typeface="Arial" panose="020B0604020202020204" pitchFamily="34" charset="0"/>
              </a:rPr>
              <a:t>94/24</a:t>
            </a:r>
          </a:p>
          <a:p>
            <a:pPr marL="342900" indent="-342900" algn="just">
              <a:buFont typeface="Arial" panose="020B0604020202020204" pitchFamily="34" charset="0"/>
              <a:buChar char="•"/>
              <a:defRPr/>
            </a:pPr>
            <a:endParaRPr lang="sr-Cyrl-RS" sz="2400" dirty="0">
              <a:solidFill>
                <a:schemeClr val="tx2"/>
              </a:solidFill>
              <a:latin typeface="+mj-lt"/>
              <a:cs typeface="Arial" charset="0"/>
            </a:endParaRPr>
          </a:p>
          <a:p>
            <a:pPr marL="342900" indent="-342900" algn="just">
              <a:buFont typeface="Arial" panose="020B0604020202020204" pitchFamily="34" charset="0"/>
              <a:buChar char="•"/>
              <a:defRPr/>
            </a:pPr>
            <a:r>
              <a:rPr lang="sr-Cyrl-RS" sz="2400" dirty="0">
                <a:solidFill>
                  <a:schemeClr val="tx2"/>
                </a:solidFill>
                <a:latin typeface="+mj-lt"/>
                <a:cs typeface="Arial" charset="0"/>
              </a:rPr>
              <a:t>Правилник о изменама и допунама Правилника о електронском фактурисању – </a:t>
            </a:r>
            <a:r>
              <a:rPr lang="ru-RU" sz="2400" dirty="0">
                <a:solidFill>
                  <a:schemeClr val="tx2"/>
                </a:solidFill>
                <a:latin typeface="+mj-lt"/>
                <a:cs typeface="Arial" panose="020B0604020202020204" pitchFamily="34" charset="0"/>
              </a:rPr>
              <a:t>„Службени гласник РС”, број </a:t>
            </a:r>
            <a:r>
              <a:rPr lang="sr-Cyrl-RS" sz="2400" dirty="0">
                <a:solidFill>
                  <a:schemeClr val="tx2"/>
                </a:solidFill>
                <a:latin typeface="+mj-lt"/>
                <a:cs typeface="Arial" panose="020B0604020202020204" pitchFamily="34" charset="0"/>
              </a:rPr>
              <a:t>107/24</a:t>
            </a:r>
            <a:endParaRPr lang="sr-Cyrl-RS" sz="2400" dirty="0">
              <a:solidFill>
                <a:schemeClr val="tx2"/>
              </a:solidFill>
              <a:latin typeface="+mj-lt"/>
              <a:cs typeface="Arial" charset="0"/>
            </a:endParaRPr>
          </a:p>
          <a:p>
            <a:pPr marL="342900" indent="-342900" algn="just">
              <a:buFont typeface="Arial" panose="020B0604020202020204" pitchFamily="34" charset="0"/>
              <a:buChar char="•"/>
              <a:defRPr/>
            </a:pPr>
            <a:endParaRPr lang="sr-Cyrl-RS" sz="2400" dirty="0">
              <a:solidFill>
                <a:schemeClr val="tx2"/>
              </a:solidFill>
              <a:latin typeface="+mj-lt"/>
              <a:cs typeface="Arial" charset="0"/>
            </a:endParaRPr>
          </a:p>
          <a:p>
            <a:pPr marL="342900" indent="-342900" algn="just">
              <a:buFont typeface="Arial" panose="020B0604020202020204" pitchFamily="34" charset="0"/>
              <a:buChar char="•"/>
              <a:defRPr/>
            </a:pPr>
            <a:r>
              <a:rPr lang="sr-Cyrl-RS" sz="2400" dirty="0">
                <a:solidFill>
                  <a:schemeClr val="tx2"/>
                </a:solidFill>
                <a:latin typeface="+mj-lt"/>
                <a:cs typeface="Arial" charset="0"/>
              </a:rPr>
              <a:t>Одредбе које се односе на електронско евидентирање претходног пореза </a:t>
            </a:r>
            <a:r>
              <a:rPr lang="sr-Cyrl-RS" sz="2400" b="1" dirty="0">
                <a:solidFill>
                  <a:schemeClr val="tx2"/>
                </a:solidFill>
                <a:latin typeface="+mj-lt"/>
                <a:cs typeface="Arial" charset="0"/>
              </a:rPr>
              <a:t>највећим делом </a:t>
            </a:r>
            <a:r>
              <a:rPr lang="sr-Cyrl-RS" sz="2400" dirty="0">
                <a:solidFill>
                  <a:schemeClr val="tx2"/>
                </a:solidFill>
                <a:latin typeface="+mj-lt"/>
                <a:cs typeface="Arial" charset="0"/>
              </a:rPr>
              <a:t>примењују се почев за порески период јануар 2025. године, односно јануар – март 2025. године.</a:t>
            </a:r>
          </a:p>
          <a:p>
            <a:endParaRPr lang="en-US" dirty="0"/>
          </a:p>
        </p:txBody>
      </p:sp>
      <p:pic>
        <p:nvPicPr>
          <p:cNvPr id="10" name="Graphic 3">
            <a:extLst>
              <a:ext uri="{FF2B5EF4-FFF2-40B4-BE49-F238E27FC236}">
                <a16:creationId xmlns:a16="http://schemas.microsoft.com/office/drawing/2014/main" id="{543EF52B-6DBD-FDFD-9428-65C50A585BAA}"/>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xmlns="" r:embed="rId4"/>
              </a:ext>
            </a:extLst>
          </a:blip>
          <a:stretch>
            <a:fillRect/>
          </a:stretch>
        </p:blipFill>
        <p:spPr>
          <a:xfrm>
            <a:off x="76200" y="6434823"/>
            <a:ext cx="1476386" cy="321471"/>
          </a:xfrm>
          <a:prstGeom prst="rect">
            <a:avLst/>
          </a:prstGeom>
        </p:spPr>
      </p:pic>
      <p:grpSp>
        <p:nvGrpSpPr>
          <p:cNvPr id="11" name="Group 10"/>
          <p:cNvGrpSpPr/>
          <p:nvPr/>
        </p:nvGrpSpPr>
        <p:grpSpPr>
          <a:xfrm>
            <a:off x="9601200" y="6069131"/>
            <a:ext cx="2529027" cy="731383"/>
            <a:chOff x="9533545" y="6125414"/>
            <a:chExt cx="2469839" cy="629677"/>
          </a:xfrm>
        </p:grpSpPr>
        <p:sp>
          <p:nvSpPr>
            <p:cNvPr id="12" name="TextBox 11"/>
            <p:cNvSpPr txBox="1"/>
            <p:nvPr/>
          </p:nvSpPr>
          <p:spPr>
            <a:xfrm>
              <a:off x="9904733" y="6293426"/>
              <a:ext cx="2098651" cy="461665"/>
            </a:xfrm>
            <a:prstGeom prst="rect">
              <a:avLst/>
            </a:prstGeom>
            <a:noFill/>
          </p:spPr>
          <p:txBody>
            <a:bodyPr wrap="none" rtlCol="0">
              <a:spAutoFit/>
            </a:bodyPr>
            <a:lstStyle/>
            <a:p>
              <a:r>
                <a:rPr lang="sr-Latn-RS" sz="1200" b="1" dirty="0">
                  <a:latin typeface="Segoe UI" panose="020B0502040204020203" pitchFamily="34" charset="0"/>
                  <a:cs typeface="Segoe UI" panose="020B0502040204020203" pitchFamily="34" charset="0"/>
                </a:rPr>
                <a:t>M</a:t>
              </a:r>
              <a:r>
                <a:rPr lang="sr-Cyrl-RS" sz="1200" b="1" dirty="0" err="1">
                  <a:latin typeface="Segoe UI" panose="020B0502040204020203" pitchFamily="34" charset="0"/>
                  <a:cs typeface="Segoe UI" panose="020B0502040204020203" pitchFamily="34" charset="0"/>
                </a:rPr>
                <a:t>инистарство</a:t>
              </a:r>
              <a:r>
                <a:rPr lang="sr-Cyrl-RS" sz="1200" b="1" dirty="0">
                  <a:latin typeface="Segoe UI" panose="020B0502040204020203" pitchFamily="34" charset="0"/>
                  <a:cs typeface="Segoe UI" panose="020B0502040204020203" pitchFamily="34" charset="0"/>
                </a:rPr>
                <a:t> финансија</a:t>
              </a:r>
            </a:p>
            <a:p>
              <a:r>
                <a:rPr lang="sr-Cyrl-RS" sz="1200" dirty="0">
                  <a:latin typeface="Segoe UI" panose="020B0502040204020203" pitchFamily="34" charset="0"/>
                  <a:cs typeface="Segoe UI" panose="020B0502040204020203" pitchFamily="34" charset="0"/>
                </a:rPr>
                <a:t>Република Србија</a:t>
              </a:r>
              <a:endParaRPr lang="en-US" sz="1200" dirty="0">
                <a:latin typeface="Segoe UI" panose="020B0502040204020203" pitchFamily="34" charset="0"/>
                <a:cs typeface="Segoe UI" panose="020B0502040204020203" pitchFamily="34" charset="0"/>
              </a:endParaRPr>
            </a:p>
          </p:txBody>
        </p:sp>
        <p:sp>
          <p:nvSpPr>
            <p:cNvPr id="13" name="object 4">
              <a:extLst>
                <a:ext uri="{FF2B5EF4-FFF2-40B4-BE49-F238E27FC236}">
                  <a16:creationId xmlns:a16="http://schemas.microsoft.com/office/drawing/2014/main" id="{13AC17B6-0B84-4F11-A956-D77ABFC45E4A}"/>
                </a:ext>
              </a:extLst>
            </p:cNvPr>
            <p:cNvSpPr/>
            <p:nvPr/>
          </p:nvSpPr>
          <p:spPr>
            <a:xfrm>
              <a:off x="9533545" y="6125414"/>
              <a:ext cx="377437" cy="618819"/>
            </a:xfrm>
            <a:prstGeom prst="rect">
              <a:avLst/>
            </a:prstGeom>
            <a:blipFill>
              <a:blip r:embed="rId5" cstate="print"/>
              <a:stretch>
                <a:fillRect/>
              </a:stretch>
            </a:blipFill>
          </p:spPr>
          <p:txBody>
            <a:bodyPr wrap="square" lIns="0" tIns="0" rIns="0" bIns="0" rtlCol="0"/>
            <a:lstStyle/>
            <a:p>
              <a:endParaRPr dirty="0"/>
            </a:p>
          </p:txBody>
        </p:sp>
      </p:grpSp>
      <p:grpSp>
        <p:nvGrpSpPr>
          <p:cNvPr id="14" name="Group 13"/>
          <p:cNvGrpSpPr/>
          <p:nvPr/>
        </p:nvGrpSpPr>
        <p:grpSpPr>
          <a:xfrm>
            <a:off x="0" y="6266788"/>
            <a:ext cx="2317730" cy="591212"/>
            <a:chOff x="0" y="6284407"/>
            <a:chExt cx="2317730" cy="591212"/>
          </a:xfrm>
        </p:grpSpPr>
        <p:pic>
          <p:nvPicPr>
            <p:cNvPr id="15" name="Picture 1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0" y="6284407"/>
              <a:ext cx="1057017" cy="591212"/>
            </a:xfrm>
            <a:prstGeom prst="rect">
              <a:avLst/>
            </a:prstGeom>
            <a:pattFill prst="pct5">
              <a:fgClr>
                <a:schemeClr val="bg1"/>
              </a:fgClr>
              <a:bgClr>
                <a:schemeClr val="bg1"/>
              </a:bgClr>
            </a:pattFill>
            <a:ln>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p:spPr>
        </p:pic>
        <p:pic>
          <p:nvPicPr>
            <p:cNvPr id="16" name="Picture 1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057017" y="6284407"/>
              <a:ext cx="1260713" cy="591212"/>
            </a:xfrm>
            <a:prstGeom prst="rect">
              <a:avLst/>
            </a:prstGeom>
            <a:pattFill prst="pct5">
              <a:fgClr>
                <a:schemeClr val="bg1"/>
              </a:fgClr>
              <a:bgClr>
                <a:schemeClr val="bg1"/>
              </a:bgClr>
            </a:pattFill>
            <a:ln>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p:spPr>
        </p:pic>
      </p:grpSp>
    </p:spTree>
    <p:extLst>
      <p:ext uri="{BB962C8B-B14F-4D97-AF65-F5344CB8AC3E}">
        <p14:creationId xmlns:p14="http://schemas.microsoft.com/office/powerpoint/2010/main" val="9733387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CB7E83-BBB6-2C34-47BA-7EB7CCC0AE43}"/>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0EF5475F-333E-7C6F-E06E-3FC924850863}"/>
              </a:ext>
            </a:extLst>
          </p:cNvPr>
          <p:cNvSpPr/>
          <p:nvPr/>
        </p:nvSpPr>
        <p:spPr>
          <a:xfrm>
            <a:off x="0" y="-1"/>
            <a:ext cx="12192000" cy="1475709"/>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6A0E9673-0700-3957-2A37-40BB25B7CA64}"/>
              </a:ext>
            </a:extLst>
          </p:cNvPr>
          <p:cNvSpPr/>
          <p:nvPr/>
        </p:nvSpPr>
        <p:spPr>
          <a:xfrm>
            <a:off x="6139892" y="2115290"/>
            <a:ext cx="6096000" cy="369332"/>
          </a:xfrm>
          <a:prstGeom prst="rect">
            <a:avLst/>
          </a:prstGeom>
        </p:spPr>
        <p:txBody>
          <a:bodyPr>
            <a:spAutoFit/>
          </a:bodyPr>
          <a:lstStyle/>
          <a:p>
            <a:endParaRPr lang="en-GB" dirty="0"/>
          </a:p>
        </p:txBody>
      </p:sp>
      <p:sp>
        <p:nvSpPr>
          <p:cNvPr id="66" name="Title 1">
            <a:extLst>
              <a:ext uri="{FF2B5EF4-FFF2-40B4-BE49-F238E27FC236}">
                <a16:creationId xmlns:a16="http://schemas.microsoft.com/office/drawing/2014/main" id="{987E9289-D254-6F44-4B5F-52515E77BDE8}"/>
              </a:ext>
            </a:extLst>
          </p:cNvPr>
          <p:cNvSpPr txBox="1">
            <a:spLocks/>
          </p:cNvSpPr>
          <p:nvPr/>
        </p:nvSpPr>
        <p:spPr>
          <a:xfrm>
            <a:off x="381000" y="45204"/>
            <a:ext cx="11277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lgn="ctr">
              <a:defRPr/>
            </a:pPr>
            <a:r>
              <a:rPr kumimoji="0" lang="sr-Cyrl-RS" sz="4000" b="1" i="0" u="none" strike="noStrike" kern="1200" cap="none" spc="0" normalizeH="0" baseline="0" noProof="0" dirty="0">
                <a:ln>
                  <a:noFill/>
                </a:ln>
                <a:solidFill>
                  <a:schemeClr val="bg1"/>
                </a:solidFill>
                <a:effectLst/>
                <a:uLnTx/>
                <a:uFillTx/>
                <a:latin typeface="Calibri Light" panose="020F0302020204030204"/>
              </a:rPr>
              <a:t>Примери - ЕФ</a:t>
            </a:r>
          </a:p>
          <a:p>
            <a:pPr lvl="0" algn="ctr">
              <a:defRPr/>
            </a:pPr>
            <a:r>
              <a:rPr lang="sr-Cyrl-RS" sz="4000" b="1" dirty="0">
                <a:solidFill>
                  <a:schemeClr val="bg1"/>
                </a:solidFill>
                <a:latin typeface="Calibri Light" panose="020F0302020204030204"/>
              </a:rPr>
              <a:t>(Пореска обавеза - порески период јануар 2025.)</a:t>
            </a:r>
            <a:endParaRPr kumimoji="0" lang="sr-Latn-RS" sz="3200" b="1" i="0" u="none" strike="noStrike" kern="1200" cap="none" spc="0" normalizeH="0" baseline="0" noProof="0" dirty="0">
              <a:ln>
                <a:noFill/>
              </a:ln>
              <a:solidFill>
                <a:schemeClr val="bg1"/>
              </a:solidFill>
              <a:effectLst/>
              <a:uLnTx/>
              <a:uFillTx/>
              <a:latin typeface="Calibri Light" panose="020F0302020204030204"/>
            </a:endParaRPr>
          </a:p>
        </p:txBody>
      </p:sp>
      <p:sp>
        <p:nvSpPr>
          <p:cNvPr id="68" name="TextBox 67">
            <a:extLst>
              <a:ext uri="{FF2B5EF4-FFF2-40B4-BE49-F238E27FC236}">
                <a16:creationId xmlns:a16="http://schemas.microsoft.com/office/drawing/2014/main" id="{8C091524-FEC6-AC6F-B84B-6A409B9508C1}"/>
              </a:ext>
            </a:extLst>
          </p:cNvPr>
          <p:cNvSpPr txBox="1"/>
          <p:nvPr/>
        </p:nvSpPr>
        <p:spPr>
          <a:xfrm>
            <a:off x="38100" y="1475708"/>
            <a:ext cx="11849100" cy="735266"/>
          </a:xfrm>
          <a:prstGeom prst="rect">
            <a:avLst/>
          </a:prstGeom>
          <a:noFill/>
        </p:spPr>
        <p:txBody>
          <a:bodyPr wrap="square">
            <a:spAutoFit/>
          </a:bodyPr>
          <a:lstStyle/>
          <a:p>
            <a:pPr marL="717550" indent="-354013" algn="just">
              <a:buFont typeface="Arial" panose="020B0604020202020204" pitchFamily="34" charset="0"/>
              <a:buChar char="•"/>
            </a:pPr>
            <a:endParaRPr lang="en-US" sz="1100" dirty="0"/>
          </a:p>
          <a:p>
            <a:pPr marL="717550" lvl="0" algn="just">
              <a:lnSpc>
                <a:spcPct val="115000"/>
              </a:lnSpc>
              <a:spcBef>
                <a:spcPct val="20000"/>
              </a:spcBef>
              <a:spcAft>
                <a:spcPts val="1000"/>
              </a:spcAft>
              <a:buSzPct val="95000"/>
              <a:tabLst>
                <a:tab pos="717550" algn="l"/>
              </a:tabLst>
            </a:pPr>
            <a:endParaRPr lang="ru-RU" sz="2400" dirty="0"/>
          </a:p>
        </p:txBody>
      </p:sp>
      <p:sp>
        <p:nvSpPr>
          <p:cNvPr id="10" name="TextBox 9">
            <a:extLst>
              <a:ext uri="{FF2B5EF4-FFF2-40B4-BE49-F238E27FC236}">
                <a16:creationId xmlns:a16="http://schemas.microsoft.com/office/drawing/2014/main" id="{D871E698-BEA7-9001-F76C-EE8700F5242A}"/>
              </a:ext>
            </a:extLst>
          </p:cNvPr>
          <p:cNvSpPr txBox="1"/>
          <p:nvPr/>
        </p:nvSpPr>
        <p:spPr>
          <a:xfrm>
            <a:off x="10134600" y="6316919"/>
            <a:ext cx="3005017" cy="461665"/>
          </a:xfrm>
          <a:prstGeom prst="rect">
            <a:avLst/>
          </a:prstGeom>
          <a:noFill/>
        </p:spPr>
        <p:txBody>
          <a:bodyPr wrap="square" rtlCol="0">
            <a:spAutoFit/>
          </a:bodyPr>
          <a:lstStyle/>
          <a:p>
            <a:r>
              <a:rPr lang="sr-Cyrl-RS" sz="1200" b="1" dirty="0">
                <a:solidFill>
                  <a:srgbClr val="17375E"/>
                </a:solidFill>
                <a:latin typeface="Segoe UI" panose="020B0502040204020203" pitchFamily="34" charset="0"/>
                <a:cs typeface="Segoe UI" panose="020B0502040204020203" pitchFamily="34" charset="0"/>
              </a:rPr>
              <a:t>Министарство финансија</a:t>
            </a:r>
            <a:r>
              <a:rPr lang="en-GB" sz="1200" b="1" dirty="0">
                <a:solidFill>
                  <a:srgbClr val="17375E"/>
                </a:solidFill>
                <a:latin typeface="Segoe UI" panose="020B0502040204020203" pitchFamily="34" charset="0"/>
                <a:cs typeface="Segoe UI" panose="020B0502040204020203" pitchFamily="34" charset="0"/>
              </a:rPr>
              <a:t> </a:t>
            </a:r>
            <a:endParaRPr lang="sr-Cyrl-RS" sz="1200" b="1" dirty="0">
              <a:solidFill>
                <a:srgbClr val="17375E"/>
              </a:solidFill>
              <a:latin typeface="Segoe UI" panose="020B0502040204020203" pitchFamily="34" charset="0"/>
              <a:cs typeface="Segoe UI" panose="020B0502040204020203" pitchFamily="34" charset="0"/>
            </a:endParaRPr>
          </a:p>
          <a:p>
            <a:r>
              <a:rPr lang="sr-Cyrl-RS" sz="1200" dirty="0">
                <a:solidFill>
                  <a:srgbClr val="17375E"/>
                </a:solidFill>
                <a:latin typeface="Segoe UI" panose="020B0502040204020203" pitchFamily="34" charset="0"/>
                <a:cs typeface="Segoe UI" panose="020B0502040204020203" pitchFamily="34" charset="0"/>
              </a:rPr>
              <a:t>Република Србија</a:t>
            </a:r>
            <a:endParaRPr lang="en-GB" sz="1200" dirty="0">
              <a:solidFill>
                <a:srgbClr val="17375E"/>
              </a:solidFill>
              <a:latin typeface="Segoe UI" panose="020B0502040204020203" pitchFamily="34" charset="0"/>
              <a:cs typeface="Segoe UI" panose="020B0502040204020203" pitchFamily="34" charset="0"/>
            </a:endParaRPr>
          </a:p>
        </p:txBody>
      </p:sp>
      <p:sp>
        <p:nvSpPr>
          <p:cNvPr id="11" name="object 4">
            <a:extLst>
              <a:ext uri="{FF2B5EF4-FFF2-40B4-BE49-F238E27FC236}">
                <a16:creationId xmlns:a16="http://schemas.microsoft.com/office/drawing/2014/main" id="{FDFEB680-A82E-6432-1C32-E1DF7D679542}"/>
              </a:ext>
            </a:extLst>
          </p:cNvPr>
          <p:cNvSpPr/>
          <p:nvPr/>
        </p:nvSpPr>
        <p:spPr>
          <a:xfrm>
            <a:off x="9777678" y="6159765"/>
            <a:ext cx="377437" cy="618819"/>
          </a:xfrm>
          <a:prstGeom prst="rect">
            <a:avLst/>
          </a:prstGeom>
          <a:blipFill>
            <a:blip r:embed="rId2" cstate="print"/>
            <a:stretch>
              <a:fillRect/>
            </a:stretch>
          </a:blipFill>
        </p:spPr>
        <p:txBody>
          <a:bodyPr wrap="square" lIns="0" tIns="0" rIns="0" bIns="0" rtlCol="0"/>
          <a:lstStyle/>
          <a:p>
            <a:endParaRPr dirty="0"/>
          </a:p>
        </p:txBody>
      </p:sp>
      <p:grpSp>
        <p:nvGrpSpPr>
          <p:cNvPr id="8" name="Group 7">
            <a:extLst>
              <a:ext uri="{FF2B5EF4-FFF2-40B4-BE49-F238E27FC236}">
                <a16:creationId xmlns:a16="http://schemas.microsoft.com/office/drawing/2014/main" id="{061C937B-CDA4-24C1-B17B-91D184C3FEDE}"/>
              </a:ext>
            </a:extLst>
          </p:cNvPr>
          <p:cNvGrpSpPr/>
          <p:nvPr/>
        </p:nvGrpSpPr>
        <p:grpSpPr>
          <a:xfrm>
            <a:off x="38100" y="6229918"/>
            <a:ext cx="2168980" cy="548666"/>
            <a:chOff x="38100" y="6229918"/>
            <a:chExt cx="2168980" cy="548666"/>
          </a:xfrm>
        </p:grpSpPr>
        <p:pic>
          <p:nvPicPr>
            <p:cNvPr id="9" name="Picture 8">
              <a:extLst>
                <a:ext uri="{FF2B5EF4-FFF2-40B4-BE49-F238E27FC236}">
                  <a16:creationId xmlns:a16="http://schemas.microsoft.com/office/drawing/2014/main" id="{8C27FA99-D269-1D2E-904E-6F23C43E7AC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100" y="6229918"/>
              <a:ext cx="980949" cy="548666"/>
            </a:xfrm>
            <a:prstGeom prst="rect">
              <a:avLst/>
            </a:prstGeom>
          </p:spPr>
        </p:pic>
        <p:pic>
          <p:nvPicPr>
            <p:cNvPr id="12" name="Picture 11">
              <a:extLst>
                <a:ext uri="{FF2B5EF4-FFF2-40B4-BE49-F238E27FC236}">
                  <a16:creationId xmlns:a16="http://schemas.microsoft.com/office/drawing/2014/main" id="{82B5DD67-89AE-A250-6992-EB05A33E34CC}"/>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43000" y="6316919"/>
              <a:ext cx="1064080" cy="458885"/>
            </a:xfrm>
            <a:prstGeom prst="rect">
              <a:avLst/>
            </a:prstGeom>
          </p:spPr>
        </p:pic>
      </p:grpSp>
      <p:graphicFrame>
        <p:nvGraphicFramePr>
          <p:cNvPr id="2" name="Table 1">
            <a:extLst>
              <a:ext uri="{FF2B5EF4-FFF2-40B4-BE49-F238E27FC236}">
                <a16:creationId xmlns:a16="http://schemas.microsoft.com/office/drawing/2014/main" id="{8EAE1E7A-7606-5BB4-3EB9-1B788B57A42C}"/>
              </a:ext>
            </a:extLst>
          </p:cNvPr>
          <p:cNvGraphicFramePr>
            <a:graphicFrameLocks noGrp="1"/>
          </p:cNvGraphicFramePr>
          <p:nvPr>
            <p:extLst>
              <p:ext uri="{D42A27DB-BD31-4B8C-83A1-F6EECF244321}">
                <p14:modId xmlns:p14="http://schemas.microsoft.com/office/powerpoint/2010/main" val="708115942"/>
              </p:ext>
            </p:extLst>
          </p:nvPr>
        </p:nvGraphicFramePr>
        <p:xfrm>
          <a:off x="762000" y="2183603"/>
          <a:ext cx="10744204" cy="3939727"/>
        </p:xfrm>
        <a:graphic>
          <a:graphicData uri="http://schemas.openxmlformats.org/drawingml/2006/table">
            <a:tbl>
              <a:tblPr firstRow="1" firstCol="1" bandRow="1"/>
              <a:tblGrid>
                <a:gridCol w="990600">
                  <a:extLst>
                    <a:ext uri="{9D8B030D-6E8A-4147-A177-3AD203B41FA5}">
                      <a16:colId xmlns:a16="http://schemas.microsoft.com/office/drawing/2014/main" val="2730212984"/>
                    </a:ext>
                  </a:extLst>
                </a:gridCol>
                <a:gridCol w="917667">
                  <a:extLst>
                    <a:ext uri="{9D8B030D-6E8A-4147-A177-3AD203B41FA5}">
                      <a16:colId xmlns:a16="http://schemas.microsoft.com/office/drawing/2014/main" val="1541631547"/>
                    </a:ext>
                  </a:extLst>
                </a:gridCol>
                <a:gridCol w="655845">
                  <a:extLst>
                    <a:ext uri="{9D8B030D-6E8A-4147-A177-3AD203B41FA5}">
                      <a16:colId xmlns:a16="http://schemas.microsoft.com/office/drawing/2014/main" val="298163618"/>
                    </a:ext>
                  </a:extLst>
                </a:gridCol>
                <a:gridCol w="655845">
                  <a:extLst>
                    <a:ext uri="{9D8B030D-6E8A-4147-A177-3AD203B41FA5}">
                      <a16:colId xmlns:a16="http://schemas.microsoft.com/office/drawing/2014/main" val="696999153"/>
                    </a:ext>
                  </a:extLst>
                </a:gridCol>
                <a:gridCol w="655845">
                  <a:extLst>
                    <a:ext uri="{9D8B030D-6E8A-4147-A177-3AD203B41FA5}">
                      <a16:colId xmlns:a16="http://schemas.microsoft.com/office/drawing/2014/main" val="95168370"/>
                    </a:ext>
                  </a:extLst>
                </a:gridCol>
                <a:gridCol w="655845">
                  <a:extLst>
                    <a:ext uri="{9D8B030D-6E8A-4147-A177-3AD203B41FA5}">
                      <a16:colId xmlns:a16="http://schemas.microsoft.com/office/drawing/2014/main" val="1384271665"/>
                    </a:ext>
                  </a:extLst>
                </a:gridCol>
                <a:gridCol w="802353">
                  <a:extLst>
                    <a:ext uri="{9D8B030D-6E8A-4147-A177-3AD203B41FA5}">
                      <a16:colId xmlns:a16="http://schemas.microsoft.com/office/drawing/2014/main" val="262743685"/>
                    </a:ext>
                  </a:extLst>
                </a:gridCol>
                <a:gridCol w="838200">
                  <a:extLst>
                    <a:ext uri="{9D8B030D-6E8A-4147-A177-3AD203B41FA5}">
                      <a16:colId xmlns:a16="http://schemas.microsoft.com/office/drawing/2014/main" val="1138110515"/>
                    </a:ext>
                  </a:extLst>
                </a:gridCol>
                <a:gridCol w="609600">
                  <a:extLst>
                    <a:ext uri="{9D8B030D-6E8A-4147-A177-3AD203B41FA5}">
                      <a16:colId xmlns:a16="http://schemas.microsoft.com/office/drawing/2014/main" val="1986955746"/>
                    </a:ext>
                  </a:extLst>
                </a:gridCol>
                <a:gridCol w="377115">
                  <a:extLst>
                    <a:ext uri="{9D8B030D-6E8A-4147-A177-3AD203B41FA5}">
                      <a16:colId xmlns:a16="http://schemas.microsoft.com/office/drawing/2014/main" val="745658893"/>
                    </a:ext>
                  </a:extLst>
                </a:gridCol>
                <a:gridCol w="656817">
                  <a:extLst>
                    <a:ext uri="{9D8B030D-6E8A-4147-A177-3AD203B41FA5}">
                      <a16:colId xmlns:a16="http://schemas.microsoft.com/office/drawing/2014/main" val="1779439372"/>
                    </a:ext>
                  </a:extLst>
                </a:gridCol>
                <a:gridCol w="696654">
                  <a:extLst>
                    <a:ext uri="{9D8B030D-6E8A-4147-A177-3AD203B41FA5}">
                      <a16:colId xmlns:a16="http://schemas.microsoft.com/office/drawing/2014/main" val="3808044904"/>
                    </a:ext>
                  </a:extLst>
                </a:gridCol>
                <a:gridCol w="693738">
                  <a:extLst>
                    <a:ext uri="{9D8B030D-6E8A-4147-A177-3AD203B41FA5}">
                      <a16:colId xmlns:a16="http://schemas.microsoft.com/office/drawing/2014/main" val="3107122714"/>
                    </a:ext>
                  </a:extLst>
                </a:gridCol>
                <a:gridCol w="696654">
                  <a:extLst>
                    <a:ext uri="{9D8B030D-6E8A-4147-A177-3AD203B41FA5}">
                      <a16:colId xmlns:a16="http://schemas.microsoft.com/office/drawing/2014/main" val="646430350"/>
                    </a:ext>
                  </a:extLst>
                </a:gridCol>
                <a:gridCol w="841426">
                  <a:extLst>
                    <a:ext uri="{9D8B030D-6E8A-4147-A177-3AD203B41FA5}">
                      <a16:colId xmlns:a16="http://schemas.microsoft.com/office/drawing/2014/main" val="3696013640"/>
                    </a:ext>
                  </a:extLst>
                </a:gridCol>
              </a:tblGrid>
              <a:tr h="383016">
                <a:tc>
                  <a:txBody>
                    <a:bodyPr/>
                    <a:lstStyle/>
                    <a:p>
                      <a:pPr algn="ctr">
                        <a:lnSpc>
                          <a:spcPct val="115000"/>
                        </a:lnSpc>
                        <a:spcAft>
                          <a:spcPts val="800"/>
                        </a:spcAft>
                      </a:pPr>
                      <a:r>
                        <a:rPr lang="sr-Cyrl-RS" sz="1600" b="1" kern="100" dirty="0">
                          <a:solidFill>
                            <a:srgbClr val="000000"/>
                          </a:solidFill>
                          <a:effectLst/>
                          <a:latin typeface="+mn-lt"/>
                          <a:ea typeface="Aptos" panose="020B0004020202020204" pitchFamily="34" charset="0"/>
                          <a:cs typeface="Times New Roman" panose="02020603050405020304" pitchFamily="18" charset="0"/>
                        </a:rPr>
                        <a:t>Пример</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en-US" sz="1600" b="1" kern="100" dirty="0">
                          <a:solidFill>
                            <a:srgbClr val="000000"/>
                          </a:solidFill>
                          <a:effectLst/>
                          <a:latin typeface="+mn-lt"/>
                          <a:ea typeface="Aptos" panose="020B0004020202020204" pitchFamily="34" charset="0"/>
                          <a:cs typeface="Times New Roman" panose="02020603050405020304" pitchFamily="18" charset="0"/>
                        </a:rPr>
                        <a:t>31. j</a:t>
                      </a:r>
                      <a:r>
                        <a:rPr lang="sr-Cyrl-RS" sz="1600" b="1" kern="100" dirty="0" err="1">
                          <a:solidFill>
                            <a:srgbClr val="000000"/>
                          </a:solidFill>
                          <a:effectLst/>
                          <a:latin typeface="+mn-lt"/>
                          <a:ea typeface="Aptos" panose="020B0004020202020204" pitchFamily="34" charset="0"/>
                          <a:cs typeface="Times New Roman" panose="02020603050405020304" pitchFamily="18" charset="0"/>
                        </a:rPr>
                        <a:t>ануар</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gridSpan="13">
                  <a:txBody>
                    <a:bodyPr/>
                    <a:lstStyle/>
                    <a:p>
                      <a:pPr algn="ctr">
                        <a:lnSpc>
                          <a:spcPct val="115000"/>
                        </a:lnSpc>
                        <a:spcAft>
                          <a:spcPts val="800"/>
                        </a:spcAft>
                      </a:pPr>
                      <a:r>
                        <a:rPr lang="sr-Cyrl-RS" sz="1600" b="1" kern="100" dirty="0">
                          <a:solidFill>
                            <a:srgbClr val="000000"/>
                          </a:solidFill>
                          <a:effectLst/>
                          <a:latin typeface="+mn-lt"/>
                          <a:ea typeface="Aptos" panose="020B0004020202020204" pitchFamily="34" charset="0"/>
                          <a:cs typeface="Times New Roman" panose="02020603050405020304" pitchFamily="18" charset="0"/>
                        </a:rPr>
                        <a:t>Фебруар</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464660004"/>
                  </a:ext>
                </a:extLst>
              </a:tr>
              <a:tr h="383016">
                <a:tc>
                  <a:txBody>
                    <a:bodyPr/>
                    <a:lstStyle/>
                    <a:p>
                      <a:pPr>
                        <a:lnSpc>
                          <a:spcPct val="115000"/>
                        </a:lnSpc>
                        <a:spcAft>
                          <a:spcPts val="800"/>
                        </a:spcAft>
                      </a:pPr>
                      <a:r>
                        <a:rPr lang="sr-Cyrl-RS" sz="1400" kern="100" dirty="0">
                          <a:effectLst/>
                          <a:latin typeface="+mn-lt"/>
                          <a:ea typeface="Aptos" panose="020B0004020202020204" pitchFamily="34" charset="0"/>
                          <a:cs typeface="Times New Roman" panose="02020603050405020304" pitchFamily="18" charset="0"/>
                        </a:rPr>
                        <a:t> </a:t>
                      </a:r>
                      <a:endParaRPr lang="en-US" sz="1400" kern="100" dirty="0">
                        <a:effectLst/>
                        <a:latin typeface="+mn-lt"/>
                        <a:ea typeface="Aptos" panose="020B0004020202020204" pitchFamily="34" charset="0"/>
                        <a:cs typeface="Times New Roman" panose="02020603050405020304" pitchFamily="18" charset="0"/>
                      </a:endParaRPr>
                    </a:p>
                  </a:txBody>
                  <a:tcPr marL="68580" marR="68580" marT="0" marB="0" anchor="ctr" anchorCtr="1">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400" kern="100" dirty="0">
                          <a:effectLst/>
                          <a:latin typeface="+mn-lt"/>
                          <a:ea typeface="Aptos" panose="020B0004020202020204" pitchFamily="34" charset="0"/>
                          <a:cs typeface="Times New Roman" panose="02020603050405020304" pitchFamily="18" charset="0"/>
                        </a:rPr>
                        <a:t> </a:t>
                      </a:r>
                      <a:endParaRPr lang="en-US" sz="1400" kern="100" dirty="0">
                        <a:effectLst/>
                        <a:latin typeface="+mn-lt"/>
                        <a:ea typeface="Aptos" panose="020B0004020202020204" pitchFamily="34" charset="0"/>
                        <a:cs typeface="Times New Roman" panose="02020603050405020304" pitchFamily="18" charset="0"/>
                      </a:endParaRPr>
                    </a:p>
                  </a:txBody>
                  <a:tcPr marL="68580" marR="68580" marT="0" marB="0" anchor="ctr" anchorCtr="1">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400" kern="100" dirty="0">
                          <a:solidFill>
                            <a:srgbClr val="000000"/>
                          </a:solidFill>
                          <a:effectLst/>
                          <a:latin typeface="+mn-lt"/>
                          <a:ea typeface="Aptos" panose="020B0004020202020204" pitchFamily="34" charset="0"/>
                          <a:cs typeface="Times New Roman" panose="02020603050405020304" pitchFamily="18" charset="0"/>
                        </a:rPr>
                        <a:t>1.</a:t>
                      </a:r>
                      <a:endParaRPr lang="en-US" sz="1400" kern="100" dirty="0">
                        <a:effectLst/>
                        <a:latin typeface="+mn-lt"/>
                        <a:ea typeface="Aptos" panose="020B0004020202020204" pitchFamily="34" charset="0"/>
                        <a:cs typeface="Times New Roman" panose="02020603050405020304" pitchFamily="18" charset="0"/>
                      </a:endParaRPr>
                    </a:p>
                  </a:txBody>
                  <a:tcPr marL="68580" marR="68580" marT="0" marB="0" anchor="ctr" anchorCtr="1">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400" kern="100" dirty="0">
                          <a:solidFill>
                            <a:srgbClr val="000000"/>
                          </a:solidFill>
                          <a:effectLst/>
                          <a:latin typeface="+mn-lt"/>
                          <a:ea typeface="Aptos" panose="020B0004020202020204" pitchFamily="34" charset="0"/>
                          <a:cs typeface="Times New Roman" panose="02020603050405020304" pitchFamily="18" charset="0"/>
                        </a:rPr>
                        <a:t>2.</a:t>
                      </a:r>
                      <a:endParaRPr lang="en-US" sz="1400" kern="100" dirty="0">
                        <a:effectLst/>
                        <a:latin typeface="+mn-lt"/>
                        <a:ea typeface="Aptos" panose="020B0004020202020204" pitchFamily="34" charset="0"/>
                        <a:cs typeface="Times New Roman" panose="02020603050405020304" pitchFamily="18" charset="0"/>
                      </a:endParaRPr>
                    </a:p>
                  </a:txBody>
                  <a:tcPr marL="68580" marR="68580" marT="0" marB="0" anchor="ctr" anchorCtr="1">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400" kern="100" dirty="0">
                          <a:solidFill>
                            <a:srgbClr val="000000"/>
                          </a:solidFill>
                          <a:effectLst/>
                          <a:latin typeface="+mn-lt"/>
                          <a:ea typeface="Aptos" panose="020B0004020202020204" pitchFamily="34" charset="0"/>
                          <a:cs typeface="Times New Roman" panose="02020603050405020304" pitchFamily="18" charset="0"/>
                        </a:rPr>
                        <a:t>3.</a:t>
                      </a:r>
                      <a:endParaRPr lang="en-US" sz="1400" kern="100" dirty="0">
                        <a:effectLst/>
                        <a:latin typeface="+mn-lt"/>
                        <a:ea typeface="Aptos" panose="020B0004020202020204" pitchFamily="34" charset="0"/>
                        <a:cs typeface="Times New Roman" panose="02020603050405020304" pitchFamily="18" charset="0"/>
                      </a:endParaRPr>
                    </a:p>
                  </a:txBody>
                  <a:tcPr marL="68580" marR="68580" marT="0" marB="0" anchor="ctr" anchorCtr="1">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FF"/>
                    </a:solidFill>
                  </a:tcPr>
                </a:tc>
                <a:tc>
                  <a:txBody>
                    <a:bodyPr/>
                    <a:lstStyle/>
                    <a:p>
                      <a:pPr algn="ctr">
                        <a:lnSpc>
                          <a:spcPct val="115000"/>
                        </a:lnSpc>
                        <a:spcAft>
                          <a:spcPts val="800"/>
                        </a:spcAft>
                      </a:pPr>
                      <a:r>
                        <a:rPr lang="sr-Cyrl-RS" sz="1400" kern="100" dirty="0">
                          <a:solidFill>
                            <a:srgbClr val="000000"/>
                          </a:solidFill>
                          <a:effectLst/>
                          <a:latin typeface="+mn-lt"/>
                          <a:ea typeface="Aptos" panose="020B0004020202020204" pitchFamily="34" charset="0"/>
                          <a:cs typeface="Times New Roman" panose="02020603050405020304" pitchFamily="18" charset="0"/>
                        </a:rPr>
                        <a:t>4.</a:t>
                      </a:r>
                      <a:endParaRPr lang="en-US" sz="1400" kern="100" dirty="0">
                        <a:effectLst/>
                        <a:latin typeface="+mn-lt"/>
                        <a:ea typeface="Aptos" panose="020B0004020202020204" pitchFamily="34" charset="0"/>
                        <a:cs typeface="Times New Roman" panose="02020603050405020304" pitchFamily="18" charset="0"/>
                      </a:endParaRPr>
                    </a:p>
                  </a:txBody>
                  <a:tcPr marL="68580" marR="68580" marT="0" marB="0" anchor="ctr" anchorCtr="1">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400" kern="100" dirty="0">
                          <a:solidFill>
                            <a:srgbClr val="000000"/>
                          </a:solidFill>
                          <a:effectLst/>
                          <a:latin typeface="+mn-lt"/>
                          <a:ea typeface="Aptos" panose="020B0004020202020204" pitchFamily="34" charset="0"/>
                          <a:cs typeface="Times New Roman" panose="02020603050405020304" pitchFamily="18" charset="0"/>
                        </a:rPr>
                        <a:t>5.</a:t>
                      </a:r>
                      <a:endParaRPr lang="en-US" sz="1400" kern="100" dirty="0">
                        <a:effectLst/>
                        <a:latin typeface="+mn-lt"/>
                        <a:ea typeface="Aptos" panose="020B0004020202020204" pitchFamily="34" charset="0"/>
                        <a:cs typeface="Times New Roman" panose="02020603050405020304" pitchFamily="18" charset="0"/>
                      </a:endParaRPr>
                    </a:p>
                  </a:txBody>
                  <a:tcPr marL="68580" marR="68580" marT="0" marB="0" anchor="ctr" anchorCtr="1">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400" kern="100" dirty="0">
                          <a:solidFill>
                            <a:srgbClr val="000000"/>
                          </a:solidFill>
                          <a:effectLst/>
                          <a:latin typeface="+mn-lt"/>
                          <a:ea typeface="Aptos" panose="020B0004020202020204" pitchFamily="34" charset="0"/>
                          <a:cs typeface="Times New Roman" panose="02020603050405020304" pitchFamily="18" charset="0"/>
                        </a:rPr>
                        <a:t>6.</a:t>
                      </a:r>
                      <a:endParaRPr lang="en-US" sz="1400" kern="100" dirty="0">
                        <a:effectLst/>
                        <a:latin typeface="+mn-lt"/>
                        <a:ea typeface="Aptos" panose="020B0004020202020204" pitchFamily="34" charset="0"/>
                        <a:cs typeface="Times New Roman" panose="02020603050405020304" pitchFamily="18" charset="0"/>
                      </a:endParaRPr>
                    </a:p>
                  </a:txBody>
                  <a:tcPr marL="68580" marR="68580" marT="0" marB="0" anchor="ctr" anchorCtr="1">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400" kern="100" dirty="0">
                          <a:solidFill>
                            <a:srgbClr val="000000"/>
                          </a:solidFill>
                          <a:effectLst/>
                          <a:latin typeface="+mn-lt"/>
                          <a:ea typeface="Aptos" panose="020B0004020202020204" pitchFamily="34" charset="0"/>
                          <a:cs typeface="Times New Roman" panose="02020603050405020304" pitchFamily="18" charset="0"/>
                        </a:rPr>
                        <a:t>7.</a:t>
                      </a:r>
                      <a:endParaRPr lang="en-US" sz="1400" kern="100" dirty="0">
                        <a:effectLst/>
                        <a:latin typeface="+mn-lt"/>
                        <a:ea typeface="Aptos" panose="020B0004020202020204" pitchFamily="34" charset="0"/>
                        <a:cs typeface="Times New Roman" panose="02020603050405020304" pitchFamily="18" charset="0"/>
                      </a:endParaRPr>
                    </a:p>
                  </a:txBody>
                  <a:tcPr marL="68580" marR="68580" marT="0" marB="0" anchor="ctr" anchorCtr="1">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400" kern="100" dirty="0">
                          <a:solidFill>
                            <a:srgbClr val="000000"/>
                          </a:solidFill>
                          <a:effectLst/>
                          <a:latin typeface="+mn-lt"/>
                          <a:ea typeface="Aptos" panose="020B0004020202020204" pitchFamily="34" charset="0"/>
                          <a:cs typeface="Times New Roman" panose="02020603050405020304" pitchFamily="18" charset="0"/>
                        </a:rPr>
                        <a:t>8.</a:t>
                      </a:r>
                      <a:endParaRPr lang="en-US" sz="1400" kern="100" dirty="0">
                        <a:effectLst/>
                        <a:latin typeface="+mn-lt"/>
                        <a:ea typeface="Aptos" panose="020B0004020202020204" pitchFamily="34" charset="0"/>
                        <a:cs typeface="Times New Roman" panose="02020603050405020304" pitchFamily="18" charset="0"/>
                      </a:endParaRPr>
                    </a:p>
                  </a:txBody>
                  <a:tcPr marL="68580" marR="68580" marT="0" marB="0" anchor="ctr" anchorCtr="1">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400" kern="100" dirty="0">
                          <a:solidFill>
                            <a:srgbClr val="000000"/>
                          </a:solidFill>
                          <a:effectLst/>
                          <a:latin typeface="+mn-lt"/>
                          <a:ea typeface="Aptos" panose="020B0004020202020204" pitchFamily="34" charset="0"/>
                          <a:cs typeface="Times New Roman" panose="02020603050405020304" pitchFamily="18" charset="0"/>
                        </a:rPr>
                        <a:t>9.</a:t>
                      </a:r>
                      <a:endParaRPr lang="en-US" sz="1400" kern="100" dirty="0">
                        <a:effectLst/>
                        <a:latin typeface="+mn-lt"/>
                        <a:ea typeface="Aptos" panose="020B0004020202020204" pitchFamily="34" charset="0"/>
                        <a:cs typeface="Times New Roman" panose="02020603050405020304" pitchFamily="18" charset="0"/>
                      </a:endParaRPr>
                    </a:p>
                  </a:txBody>
                  <a:tcPr marL="68580" marR="68580" marT="0" marB="0" anchor="ctr" anchorCtr="1">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400" kern="100" dirty="0">
                          <a:solidFill>
                            <a:srgbClr val="000000"/>
                          </a:solidFill>
                          <a:effectLst/>
                          <a:latin typeface="+mn-lt"/>
                          <a:ea typeface="Aptos" panose="020B0004020202020204" pitchFamily="34" charset="0"/>
                          <a:cs typeface="Times New Roman" panose="02020603050405020304" pitchFamily="18" charset="0"/>
                        </a:rPr>
                        <a:t>10.</a:t>
                      </a:r>
                      <a:endParaRPr lang="en-US" sz="1400" kern="100" dirty="0">
                        <a:effectLst/>
                        <a:latin typeface="+mn-lt"/>
                        <a:ea typeface="Aptos" panose="020B0004020202020204" pitchFamily="34" charset="0"/>
                        <a:cs typeface="Times New Roman" panose="02020603050405020304" pitchFamily="18" charset="0"/>
                      </a:endParaRPr>
                    </a:p>
                  </a:txBody>
                  <a:tcPr marL="68580" marR="68580" marT="0" marB="0" anchor="ctr" anchorCtr="1">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400" kern="100" dirty="0">
                          <a:solidFill>
                            <a:srgbClr val="000000"/>
                          </a:solidFill>
                          <a:effectLst/>
                          <a:latin typeface="+mn-lt"/>
                          <a:ea typeface="Aptos" panose="020B0004020202020204" pitchFamily="34" charset="0"/>
                          <a:cs typeface="Times New Roman" panose="02020603050405020304" pitchFamily="18" charset="0"/>
                        </a:rPr>
                        <a:t>11.</a:t>
                      </a:r>
                      <a:endParaRPr lang="en-US" sz="1400" kern="100" dirty="0">
                        <a:effectLst/>
                        <a:latin typeface="+mn-lt"/>
                        <a:ea typeface="Aptos" panose="020B0004020202020204" pitchFamily="34" charset="0"/>
                        <a:cs typeface="Times New Roman" panose="02020603050405020304" pitchFamily="18" charset="0"/>
                      </a:endParaRPr>
                    </a:p>
                  </a:txBody>
                  <a:tcPr marL="68580" marR="68580" marT="0" marB="0" anchor="ctr" anchorCtr="1">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400" kern="100" dirty="0">
                          <a:solidFill>
                            <a:srgbClr val="000000"/>
                          </a:solidFill>
                          <a:effectLst/>
                          <a:latin typeface="+mn-lt"/>
                          <a:ea typeface="Aptos" panose="020B0004020202020204" pitchFamily="34" charset="0"/>
                          <a:cs typeface="Times New Roman" panose="02020603050405020304" pitchFamily="18" charset="0"/>
                        </a:rPr>
                        <a:t>12.</a:t>
                      </a:r>
                      <a:endParaRPr lang="en-US" sz="1400" kern="100" dirty="0">
                        <a:effectLst/>
                        <a:latin typeface="+mn-lt"/>
                        <a:ea typeface="Aptos" panose="020B0004020202020204" pitchFamily="34" charset="0"/>
                        <a:cs typeface="Times New Roman" panose="02020603050405020304" pitchFamily="18" charset="0"/>
                      </a:endParaRPr>
                    </a:p>
                  </a:txBody>
                  <a:tcPr marL="68580" marR="68580" marT="0" marB="0" anchor="ctr" anchorCtr="1">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400" kern="100" dirty="0">
                          <a:solidFill>
                            <a:srgbClr val="000000"/>
                          </a:solidFill>
                          <a:effectLst/>
                          <a:latin typeface="+mn-lt"/>
                          <a:ea typeface="Aptos" panose="020B0004020202020204" pitchFamily="34" charset="0"/>
                          <a:cs typeface="Times New Roman" panose="02020603050405020304" pitchFamily="18" charset="0"/>
                        </a:rPr>
                        <a:t>13-28</a:t>
                      </a:r>
                      <a:endParaRPr lang="en-US" sz="1400" kern="100" dirty="0">
                        <a:effectLst/>
                        <a:latin typeface="+mn-lt"/>
                        <a:ea typeface="Aptos" panose="020B0004020202020204" pitchFamily="34" charset="0"/>
                        <a:cs typeface="Times New Roman" panose="02020603050405020304" pitchFamily="18" charset="0"/>
                      </a:endParaRPr>
                    </a:p>
                  </a:txBody>
                  <a:tcPr marL="68580" marR="68580" marT="0" marB="0" anchor="ctr" anchorCtr="1">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extLst>
                  <a:ext uri="{0D108BD9-81ED-4DB2-BD59-A6C34878D82A}">
                    <a16:rowId xmlns:a16="http://schemas.microsoft.com/office/drawing/2014/main" val="2780728880"/>
                  </a:ext>
                </a:extLst>
              </a:tr>
              <a:tr h="383016">
                <a:tc>
                  <a:txBody>
                    <a:bodyPr/>
                    <a:lstStyle/>
                    <a:p>
                      <a:pPr algn="ctr">
                        <a:lnSpc>
                          <a:spcPct val="115000"/>
                        </a:lnSpc>
                        <a:spcAft>
                          <a:spcPts val="800"/>
                        </a:spcAft>
                      </a:pPr>
                      <a:r>
                        <a:rPr lang="sr-Cyrl-RS" sz="1600" kern="100" dirty="0">
                          <a:solidFill>
                            <a:srgbClr val="000000"/>
                          </a:solidFill>
                          <a:effectLst/>
                          <a:latin typeface="+mn-lt"/>
                          <a:ea typeface="Aptos" panose="020B0004020202020204" pitchFamily="34" charset="0"/>
                          <a:cs typeface="Times New Roman" panose="02020603050405020304" pitchFamily="18" charset="0"/>
                        </a:rPr>
                        <a:t>1.</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dirty="0">
                          <a:solidFill>
                            <a:srgbClr val="000000"/>
                          </a:solidFill>
                          <a:effectLst/>
                          <a:latin typeface="+mn-lt"/>
                          <a:ea typeface="Aptos" panose="020B0004020202020204" pitchFamily="34" charset="0"/>
                          <a:cs typeface="Times New Roman" panose="02020603050405020304" pitchFamily="18" charset="0"/>
                        </a:rPr>
                        <a:t>1.000</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dirty="0">
                          <a:effectLst/>
                          <a:latin typeface="+mn-lt"/>
                          <a:ea typeface="Aptos" panose="020B0004020202020204" pitchFamily="34" charset="0"/>
                          <a:cs typeface="Times New Roman" panose="02020603050405020304" pitchFamily="18" charset="0"/>
                        </a:rPr>
                        <a:t> </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dirty="0">
                          <a:effectLst/>
                          <a:latin typeface="+mn-lt"/>
                          <a:ea typeface="Aptos" panose="020B0004020202020204" pitchFamily="34" charset="0"/>
                          <a:cs typeface="Times New Roman" panose="02020603050405020304" pitchFamily="18" charset="0"/>
                        </a:rPr>
                        <a:t> </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dirty="0">
                          <a:effectLst/>
                          <a:latin typeface="+mn-lt"/>
                          <a:ea typeface="Aptos" panose="020B0004020202020204" pitchFamily="34" charset="0"/>
                          <a:cs typeface="Times New Roman" panose="02020603050405020304" pitchFamily="18" charset="0"/>
                        </a:rPr>
                        <a:t> </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pattFill prst="dnDiag">
                      <a:fgClr>
                        <a:srgbClr val="FFFFFF"/>
                      </a:fgClr>
                      <a:bgClr>
                        <a:srgbClr val="9AA5AF"/>
                      </a:bgClr>
                    </a:pattFill>
                  </a:tcPr>
                </a:tc>
                <a:tc>
                  <a:txBody>
                    <a:bodyPr/>
                    <a:lstStyle/>
                    <a:p>
                      <a:pPr algn="ct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dirty="0">
                          <a:effectLst/>
                          <a:latin typeface="+mn-lt"/>
                          <a:ea typeface="Aptos" panose="020B0004020202020204" pitchFamily="34" charset="0"/>
                          <a:cs typeface="Times New Roman" panose="02020603050405020304" pitchFamily="18" charset="0"/>
                        </a:rPr>
                        <a:t> </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extLst>
                  <a:ext uri="{0D108BD9-81ED-4DB2-BD59-A6C34878D82A}">
                    <a16:rowId xmlns:a16="http://schemas.microsoft.com/office/drawing/2014/main" val="136343917"/>
                  </a:ext>
                </a:extLst>
              </a:tr>
              <a:tr h="383016">
                <a:tc>
                  <a:txBody>
                    <a:bodyPr/>
                    <a:lstStyle/>
                    <a:p>
                      <a:pPr algn="ctr">
                        <a:lnSpc>
                          <a:spcPct val="115000"/>
                        </a:lnSpc>
                        <a:spcAft>
                          <a:spcPts val="800"/>
                        </a:spcAft>
                      </a:pPr>
                      <a:r>
                        <a:rPr lang="sr-Cyrl-RS" sz="1600" kern="100" dirty="0">
                          <a:solidFill>
                            <a:srgbClr val="000000"/>
                          </a:solidFill>
                          <a:effectLst/>
                          <a:latin typeface="+mn-lt"/>
                          <a:ea typeface="Aptos" panose="020B0004020202020204" pitchFamily="34" charset="0"/>
                          <a:cs typeface="Times New Roman" panose="02020603050405020304" pitchFamily="18" charset="0"/>
                        </a:rPr>
                        <a:t>2.</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dirty="0">
                          <a:effectLst/>
                          <a:latin typeface="+mn-lt"/>
                          <a:ea typeface="Aptos" panose="020B0004020202020204" pitchFamily="34" charset="0"/>
                          <a:cs typeface="Times New Roman" panose="02020603050405020304" pitchFamily="18" charset="0"/>
                        </a:rPr>
                        <a:t> </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dirty="0">
                          <a:effectLst/>
                          <a:latin typeface="+mn-lt"/>
                          <a:ea typeface="Aptos" panose="020B0004020202020204" pitchFamily="34" charset="0"/>
                          <a:cs typeface="Times New Roman" panose="02020603050405020304" pitchFamily="18" charset="0"/>
                        </a:rPr>
                        <a:t> </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dirty="0">
                          <a:effectLst/>
                          <a:latin typeface="+mn-lt"/>
                          <a:ea typeface="Aptos" panose="020B0004020202020204" pitchFamily="34" charset="0"/>
                          <a:cs typeface="Times New Roman" panose="02020603050405020304" pitchFamily="18" charset="0"/>
                        </a:rPr>
                        <a:t> </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DAE9F7"/>
                    </a:solidFill>
                  </a:tcPr>
                </a:tc>
                <a:tc>
                  <a:txBody>
                    <a:bodyPr/>
                    <a:lstStyle/>
                    <a:p>
                      <a:pPr algn="ctr">
                        <a:lnSpc>
                          <a:spcPct val="115000"/>
                        </a:lnSpc>
                        <a:spcAft>
                          <a:spcPts val="800"/>
                        </a:spcAft>
                      </a:pPr>
                      <a:r>
                        <a:rPr lang="sr-Cyrl-RS" sz="1600" kern="100" dirty="0">
                          <a:effectLst/>
                          <a:latin typeface="+mn-lt"/>
                          <a:ea typeface="Aptos" panose="020B0004020202020204" pitchFamily="34" charset="0"/>
                          <a:cs typeface="Times New Roman" panose="02020603050405020304" pitchFamily="18" charset="0"/>
                        </a:rPr>
                        <a:t> </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dirty="0">
                          <a:solidFill>
                            <a:srgbClr val="000000"/>
                          </a:solidFill>
                          <a:effectLst/>
                          <a:latin typeface="+mn-lt"/>
                          <a:ea typeface="Aptos" panose="020B0004020202020204" pitchFamily="34" charset="0"/>
                          <a:cs typeface="Times New Roman" panose="02020603050405020304" pitchFamily="18" charset="0"/>
                        </a:rPr>
                        <a:t>1.000</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dirty="0">
                          <a:effectLst/>
                          <a:latin typeface="+mn-lt"/>
                          <a:ea typeface="Aptos" panose="020B0004020202020204" pitchFamily="34" charset="0"/>
                          <a:cs typeface="Times New Roman" panose="02020603050405020304" pitchFamily="18" charset="0"/>
                        </a:rPr>
                        <a:t> </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extLst>
                  <a:ext uri="{0D108BD9-81ED-4DB2-BD59-A6C34878D82A}">
                    <a16:rowId xmlns:a16="http://schemas.microsoft.com/office/drawing/2014/main" val="2875358920"/>
                  </a:ext>
                </a:extLst>
              </a:tr>
              <a:tr h="702208">
                <a:tc>
                  <a:txBody>
                    <a:bodyPr/>
                    <a:lstStyle/>
                    <a:p>
                      <a:pPr algn="ctr">
                        <a:lnSpc>
                          <a:spcPct val="115000"/>
                        </a:lnSpc>
                        <a:spcAft>
                          <a:spcPts val="800"/>
                        </a:spcAft>
                      </a:pPr>
                      <a:r>
                        <a:rPr lang="en-US" sz="1600" kern="100" dirty="0">
                          <a:solidFill>
                            <a:srgbClr val="000000"/>
                          </a:solidFill>
                          <a:effectLst/>
                          <a:latin typeface="+mn-lt"/>
                          <a:ea typeface="Aptos" panose="020B0004020202020204" pitchFamily="34" charset="0"/>
                          <a:cs typeface="Times New Roman" panose="02020603050405020304" pitchFamily="18" charset="0"/>
                        </a:rPr>
                        <a:t>3.</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dirty="0">
                          <a:solidFill>
                            <a:srgbClr val="000000"/>
                          </a:solidFill>
                          <a:effectLst/>
                          <a:latin typeface="+mn-lt"/>
                          <a:ea typeface="Aptos" panose="020B0004020202020204" pitchFamily="34" charset="0"/>
                          <a:cs typeface="Times New Roman" panose="02020603050405020304" pitchFamily="18" charset="0"/>
                        </a:rPr>
                        <a:t>1.000</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pattFill prst="upDiag">
                      <a:fgClr>
                        <a:srgbClr val="FFFFFF"/>
                      </a:fgClr>
                      <a:bgClr>
                        <a:srgbClr val="9AA5AF"/>
                      </a:bgClr>
                    </a:pattFill>
                  </a:tcPr>
                </a:tc>
                <a:tc>
                  <a:txBody>
                    <a:bodyPr/>
                    <a:lstStyle/>
                    <a:p>
                      <a:pPr algn="ct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dirty="0">
                          <a:solidFill>
                            <a:srgbClr val="C00000"/>
                          </a:solidFill>
                          <a:effectLst/>
                          <a:latin typeface="+mn-lt"/>
                          <a:ea typeface="Aptos" panose="020B0004020202020204" pitchFamily="34" charset="0"/>
                          <a:cs typeface="Times New Roman" panose="02020603050405020304" pitchFamily="18" charset="0"/>
                        </a:rPr>
                        <a:t>Сторно</a:t>
                      </a:r>
                      <a:endParaRPr lang="en-US" sz="1600" kern="100" dirty="0">
                        <a:solidFill>
                          <a:srgbClr val="C00000"/>
                        </a:solidFill>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dirty="0">
                          <a:effectLst/>
                          <a:latin typeface="+mn-lt"/>
                          <a:ea typeface="Aptos" panose="020B0004020202020204" pitchFamily="34" charset="0"/>
                          <a:cs typeface="Times New Roman" panose="02020603050405020304" pitchFamily="18" charset="0"/>
                        </a:rPr>
                        <a:t> </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dirty="0">
                          <a:effectLst/>
                          <a:latin typeface="+mn-lt"/>
                          <a:ea typeface="Aptos" panose="020B0004020202020204" pitchFamily="34" charset="0"/>
                          <a:cs typeface="Times New Roman" panose="02020603050405020304" pitchFamily="18" charset="0"/>
                        </a:rPr>
                        <a:t> </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dirty="0">
                          <a:effectLst/>
                          <a:latin typeface="+mn-lt"/>
                          <a:ea typeface="Aptos" panose="020B0004020202020204" pitchFamily="34" charset="0"/>
                          <a:cs typeface="Times New Roman" panose="02020603050405020304" pitchFamily="18" charset="0"/>
                        </a:rPr>
                        <a:t> </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dirty="0">
                          <a:effectLst/>
                          <a:latin typeface="+mn-lt"/>
                          <a:ea typeface="Aptos" panose="020B0004020202020204" pitchFamily="34" charset="0"/>
                          <a:cs typeface="Times New Roman" panose="02020603050405020304" pitchFamily="18" charset="0"/>
                        </a:rPr>
                        <a:t> </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extLst>
                  <a:ext uri="{0D108BD9-81ED-4DB2-BD59-A6C34878D82A}">
                    <a16:rowId xmlns:a16="http://schemas.microsoft.com/office/drawing/2014/main" val="2543213654"/>
                  </a:ext>
                </a:extLst>
              </a:tr>
              <a:tr h="458925">
                <a:tc>
                  <a:txBody>
                    <a:bodyPr/>
                    <a:lstStyle/>
                    <a:p>
                      <a:pPr algn="ctr">
                        <a:lnSpc>
                          <a:spcPct val="115000"/>
                        </a:lnSpc>
                        <a:spcAft>
                          <a:spcPts val="800"/>
                        </a:spcAft>
                      </a:pPr>
                      <a:r>
                        <a:rPr lang="sr-Cyrl-RS" sz="1600" kern="100" dirty="0">
                          <a:solidFill>
                            <a:srgbClr val="000000"/>
                          </a:solidFill>
                          <a:effectLst/>
                          <a:latin typeface="+mn-lt"/>
                          <a:ea typeface="Aptos" panose="020B0004020202020204" pitchFamily="34" charset="0"/>
                          <a:cs typeface="Times New Roman" panose="02020603050405020304" pitchFamily="18" charset="0"/>
                        </a:rPr>
                        <a:t>4.</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dirty="0">
                          <a:solidFill>
                            <a:srgbClr val="000000"/>
                          </a:solidFill>
                          <a:effectLst/>
                          <a:latin typeface="+mn-lt"/>
                          <a:ea typeface="Aptos" panose="020B0004020202020204" pitchFamily="34" charset="0"/>
                          <a:cs typeface="Times New Roman" panose="02020603050405020304" pitchFamily="18" charset="0"/>
                        </a:rPr>
                        <a:t>1.000</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dirty="0">
                          <a:effectLst/>
                          <a:latin typeface="+mn-lt"/>
                          <a:ea typeface="Aptos" panose="020B0004020202020204" pitchFamily="34" charset="0"/>
                          <a:cs typeface="Times New Roman" panose="02020603050405020304" pitchFamily="18" charset="0"/>
                        </a:rPr>
                        <a:t> </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FF"/>
                    </a:solidFill>
                  </a:tcPr>
                </a:tc>
                <a:tc>
                  <a:txBody>
                    <a:bodyPr/>
                    <a:lstStyle/>
                    <a:p>
                      <a:pPr algn="ct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dirty="0">
                          <a:solidFill>
                            <a:srgbClr val="C00000"/>
                          </a:solidFill>
                          <a:effectLst/>
                          <a:latin typeface="+mn-lt"/>
                          <a:ea typeface="Aptos" panose="020B0004020202020204" pitchFamily="34" charset="0"/>
                          <a:cs typeface="Times New Roman" panose="02020603050405020304" pitchFamily="18" charset="0"/>
                        </a:rPr>
                        <a:t>Сторно</a:t>
                      </a:r>
                      <a:endParaRPr lang="en-US" sz="1600" kern="100" dirty="0">
                        <a:solidFill>
                          <a:srgbClr val="C00000"/>
                        </a:solidFill>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pattFill prst="upDiag">
                      <a:fgClr>
                        <a:srgbClr val="FFFFFF"/>
                      </a:fgClr>
                      <a:bgClr>
                        <a:srgbClr val="9AA5AF"/>
                      </a:bgClr>
                    </a:pattFill>
                  </a:tcPr>
                </a:tc>
                <a:tc>
                  <a:txBody>
                    <a:bodyPr/>
                    <a:lstStyle/>
                    <a:p>
                      <a:pPr algn="ct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dirty="0">
                          <a:effectLst/>
                          <a:latin typeface="+mn-lt"/>
                          <a:ea typeface="Aptos" panose="020B0004020202020204" pitchFamily="34" charset="0"/>
                          <a:cs typeface="Times New Roman" panose="02020603050405020304" pitchFamily="18" charset="0"/>
                        </a:rPr>
                        <a:t> </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dirty="0">
                          <a:effectLst/>
                          <a:latin typeface="+mn-lt"/>
                          <a:ea typeface="Aptos" panose="020B0004020202020204" pitchFamily="34" charset="0"/>
                          <a:cs typeface="Times New Roman" panose="02020603050405020304" pitchFamily="18" charset="0"/>
                        </a:rPr>
                        <a:t> </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extLst>
                  <a:ext uri="{0D108BD9-81ED-4DB2-BD59-A6C34878D82A}">
                    <a16:rowId xmlns:a16="http://schemas.microsoft.com/office/drawing/2014/main" val="1210589389"/>
                  </a:ext>
                </a:extLst>
              </a:tr>
              <a:tr h="702208">
                <a:tc>
                  <a:txBody>
                    <a:bodyPr/>
                    <a:lstStyle/>
                    <a:p>
                      <a:pPr algn="ctr">
                        <a:lnSpc>
                          <a:spcPct val="115000"/>
                        </a:lnSpc>
                        <a:spcAft>
                          <a:spcPts val="800"/>
                        </a:spcAft>
                      </a:pPr>
                      <a:r>
                        <a:rPr lang="sr-Cyrl-RS" sz="1600" kern="100" dirty="0">
                          <a:solidFill>
                            <a:srgbClr val="000000"/>
                          </a:solidFill>
                          <a:effectLst/>
                          <a:latin typeface="+mn-lt"/>
                          <a:ea typeface="Aptos" panose="020B0004020202020204" pitchFamily="34" charset="0"/>
                          <a:cs typeface="Times New Roman" panose="02020603050405020304" pitchFamily="18" charset="0"/>
                        </a:rPr>
                        <a:t>5.</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dirty="0">
                          <a:effectLst/>
                          <a:latin typeface="+mn-lt"/>
                          <a:ea typeface="Aptos" panose="020B0004020202020204" pitchFamily="34" charset="0"/>
                          <a:cs typeface="Times New Roman" panose="02020603050405020304" pitchFamily="18" charset="0"/>
                        </a:rPr>
                        <a:t> </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dirty="0">
                          <a:effectLst/>
                          <a:latin typeface="+mn-lt"/>
                          <a:ea typeface="Aptos" panose="020B0004020202020204" pitchFamily="34" charset="0"/>
                          <a:cs typeface="Times New Roman" panose="02020603050405020304" pitchFamily="18" charset="0"/>
                        </a:rPr>
                        <a:t> </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DAE9F7"/>
                    </a:solidFill>
                  </a:tcPr>
                </a:tc>
                <a:tc>
                  <a:txBody>
                    <a:bodyPr/>
                    <a:lstStyle/>
                    <a:p>
                      <a:pPr algn="ct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solidFill>
                            <a:srgbClr val="000000"/>
                          </a:solidFill>
                          <a:effectLst/>
                          <a:latin typeface="+mn-lt"/>
                          <a:ea typeface="Aptos" panose="020B0004020202020204" pitchFamily="34" charset="0"/>
                          <a:cs typeface="Times New Roman" panose="02020603050405020304" pitchFamily="18" charset="0"/>
                        </a:rPr>
                        <a:t>1.000</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pattFill prst="dnDiag">
                      <a:fgClr>
                        <a:srgbClr val="FFFFFF"/>
                      </a:fgClr>
                      <a:bgClr>
                        <a:srgbClr val="9AA5AF"/>
                      </a:bgClr>
                    </a:pattFill>
                  </a:tcPr>
                </a:tc>
                <a:tc>
                  <a:txBody>
                    <a:bodyPr/>
                    <a:lstStyle/>
                    <a:p>
                      <a:pPr algn="ctr">
                        <a:lnSpc>
                          <a:spcPct val="115000"/>
                        </a:lnSpc>
                        <a:spcAft>
                          <a:spcPts val="800"/>
                        </a:spcAft>
                      </a:pPr>
                      <a:r>
                        <a:rPr lang="sr-Cyrl-RS" sz="1600" kern="100" dirty="0">
                          <a:effectLst/>
                          <a:latin typeface="+mn-lt"/>
                          <a:ea typeface="Aptos" panose="020B0004020202020204" pitchFamily="34" charset="0"/>
                          <a:cs typeface="Times New Roman" panose="02020603050405020304" pitchFamily="18" charset="0"/>
                        </a:rPr>
                        <a:t> </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dirty="0">
                          <a:effectLst/>
                          <a:latin typeface="+mn-lt"/>
                          <a:ea typeface="Aptos" panose="020B0004020202020204" pitchFamily="34" charset="0"/>
                          <a:cs typeface="Times New Roman" panose="02020603050405020304" pitchFamily="18" charset="0"/>
                        </a:rPr>
                        <a:t> </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dirty="0">
                          <a:effectLst/>
                          <a:latin typeface="+mn-lt"/>
                          <a:ea typeface="Aptos" panose="020B0004020202020204" pitchFamily="34" charset="0"/>
                          <a:cs typeface="Times New Roman" panose="02020603050405020304" pitchFamily="18" charset="0"/>
                        </a:rPr>
                        <a:t> </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extLst>
                  <a:ext uri="{0D108BD9-81ED-4DB2-BD59-A6C34878D82A}">
                    <a16:rowId xmlns:a16="http://schemas.microsoft.com/office/drawing/2014/main" val="2295503787"/>
                  </a:ext>
                </a:extLst>
              </a:tr>
              <a:tr h="383016">
                <a:tc>
                  <a:txBody>
                    <a:bodyPr/>
                    <a:lstStyle/>
                    <a:p>
                      <a:pPr algn="ctr">
                        <a:lnSpc>
                          <a:spcPct val="115000"/>
                        </a:lnSpc>
                        <a:spcAft>
                          <a:spcPts val="800"/>
                        </a:spcAft>
                      </a:pPr>
                      <a:r>
                        <a:rPr lang="sr-Cyrl-RS" sz="1600" kern="100" dirty="0">
                          <a:solidFill>
                            <a:srgbClr val="000000"/>
                          </a:solidFill>
                          <a:effectLst/>
                          <a:latin typeface="+mn-lt"/>
                          <a:ea typeface="Aptos" panose="020B0004020202020204" pitchFamily="34" charset="0"/>
                          <a:cs typeface="Times New Roman" panose="02020603050405020304" pitchFamily="18" charset="0"/>
                        </a:rPr>
                        <a:t>6.</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dirty="0">
                          <a:effectLst/>
                          <a:latin typeface="+mn-lt"/>
                          <a:ea typeface="Aptos" panose="020B0004020202020204" pitchFamily="34" charset="0"/>
                          <a:cs typeface="Times New Roman" panose="02020603050405020304" pitchFamily="18" charset="0"/>
                        </a:rPr>
                        <a:t> </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DAE9F7"/>
                    </a:solidFill>
                  </a:tcPr>
                </a:tc>
                <a:tc>
                  <a:txBody>
                    <a:bodyPr/>
                    <a:lstStyle/>
                    <a:p>
                      <a:pPr algn="ct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dirty="0">
                          <a:effectLst/>
                          <a:latin typeface="+mn-lt"/>
                          <a:ea typeface="Aptos" panose="020B0004020202020204" pitchFamily="34" charset="0"/>
                          <a:cs typeface="Times New Roman" panose="02020603050405020304" pitchFamily="18" charset="0"/>
                        </a:rPr>
                        <a:t> </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DAE9F7"/>
                    </a:solidFill>
                  </a:tcPr>
                </a:tc>
                <a:tc>
                  <a:txBody>
                    <a:bodyPr/>
                    <a:lstStyle/>
                    <a:p>
                      <a:pPr algn="ctr">
                        <a:lnSpc>
                          <a:spcPct val="115000"/>
                        </a:lnSpc>
                        <a:spcAft>
                          <a:spcPts val="800"/>
                        </a:spcAft>
                      </a:pPr>
                      <a:r>
                        <a:rPr lang="sr-Cyrl-RS" sz="1600" kern="100">
                          <a:solidFill>
                            <a:srgbClr val="000000"/>
                          </a:solidFill>
                          <a:effectLst/>
                          <a:latin typeface="+mn-lt"/>
                          <a:ea typeface="Aptos" panose="020B0004020202020204" pitchFamily="34" charset="0"/>
                          <a:cs typeface="Times New Roman" panose="02020603050405020304" pitchFamily="18" charset="0"/>
                        </a:rPr>
                        <a:t>1.000</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dirty="0">
                          <a:effectLst/>
                          <a:latin typeface="+mn-lt"/>
                          <a:ea typeface="Aptos" panose="020B0004020202020204" pitchFamily="34" charset="0"/>
                          <a:cs typeface="Times New Roman" panose="02020603050405020304" pitchFamily="18" charset="0"/>
                        </a:rPr>
                        <a:t> </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dirty="0">
                          <a:effectLst/>
                          <a:latin typeface="+mn-lt"/>
                          <a:ea typeface="Aptos" panose="020B0004020202020204" pitchFamily="34" charset="0"/>
                          <a:cs typeface="Times New Roman" panose="02020603050405020304" pitchFamily="18" charset="0"/>
                        </a:rPr>
                        <a:t> </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extLst>
                  <a:ext uri="{0D108BD9-81ED-4DB2-BD59-A6C34878D82A}">
                    <a16:rowId xmlns:a16="http://schemas.microsoft.com/office/drawing/2014/main" val="1454608850"/>
                  </a:ext>
                </a:extLst>
              </a:tr>
            </a:tbl>
          </a:graphicData>
        </a:graphic>
      </p:graphicFrame>
    </p:spTree>
    <p:extLst>
      <p:ext uri="{BB962C8B-B14F-4D97-AF65-F5344CB8AC3E}">
        <p14:creationId xmlns:p14="http://schemas.microsoft.com/office/powerpoint/2010/main" val="8091279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F4B350-FCB1-A818-7C6E-39DBA55D93F0}"/>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55CFBE10-E0FD-FC78-2067-5E6CD437C8DE}"/>
              </a:ext>
            </a:extLst>
          </p:cNvPr>
          <p:cNvSpPr/>
          <p:nvPr/>
        </p:nvSpPr>
        <p:spPr>
          <a:xfrm>
            <a:off x="0" y="-1"/>
            <a:ext cx="12192000" cy="1475709"/>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02840B23-57A9-ACF4-7093-0BE863C451AA}"/>
              </a:ext>
            </a:extLst>
          </p:cNvPr>
          <p:cNvSpPr/>
          <p:nvPr/>
        </p:nvSpPr>
        <p:spPr>
          <a:xfrm>
            <a:off x="6139892" y="2115290"/>
            <a:ext cx="6096000" cy="369332"/>
          </a:xfrm>
          <a:prstGeom prst="rect">
            <a:avLst/>
          </a:prstGeom>
        </p:spPr>
        <p:txBody>
          <a:bodyPr>
            <a:spAutoFit/>
          </a:bodyPr>
          <a:lstStyle/>
          <a:p>
            <a:endParaRPr lang="en-GB" dirty="0"/>
          </a:p>
        </p:txBody>
      </p:sp>
      <p:sp>
        <p:nvSpPr>
          <p:cNvPr id="66" name="Title 1">
            <a:extLst>
              <a:ext uri="{FF2B5EF4-FFF2-40B4-BE49-F238E27FC236}">
                <a16:creationId xmlns:a16="http://schemas.microsoft.com/office/drawing/2014/main" id="{CD99901A-2E24-708D-C9EC-2AC52B0D6B50}"/>
              </a:ext>
            </a:extLst>
          </p:cNvPr>
          <p:cNvSpPr txBox="1">
            <a:spLocks/>
          </p:cNvSpPr>
          <p:nvPr/>
        </p:nvSpPr>
        <p:spPr>
          <a:xfrm>
            <a:off x="381000" y="45204"/>
            <a:ext cx="11277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lgn="ctr">
              <a:defRPr/>
            </a:pPr>
            <a:r>
              <a:rPr kumimoji="0" lang="sr-Cyrl-RS" sz="4000" b="1" i="0" u="none" strike="noStrike" kern="1200" cap="none" spc="0" normalizeH="0" baseline="0" noProof="0" dirty="0">
                <a:ln>
                  <a:noFill/>
                </a:ln>
                <a:solidFill>
                  <a:schemeClr val="bg1"/>
                </a:solidFill>
                <a:effectLst/>
                <a:uLnTx/>
                <a:uFillTx/>
                <a:latin typeface="Calibri Light" panose="020F0302020204030204"/>
              </a:rPr>
              <a:t>Примери - ЕФ</a:t>
            </a:r>
          </a:p>
          <a:p>
            <a:pPr lvl="0" algn="ctr">
              <a:defRPr/>
            </a:pPr>
            <a:r>
              <a:rPr lang="sr-Cyrl-RS" sz="4000" b="1" dirty="0">
                <a:solidFill>
                  <a:schemeClr val="bg1"/>
                </a:solidFill>
                <a:latin typeface="Calibri Light" panose="020F0302020204030204"/>
              </a:rPr>
              <a:t>(Пореска обавеза - порески период јануар 2025.)</a:t>
            </a:r>
            <a:endParaRPr kumimoji="0" lang="sr-Latn-RS" sz="3200" b="1" i="0" u="none" strike="noStrike" kern="1200" cap="none" spc="0" normalizeH="0" baseline="0" noProof="0" dirty="0">
              <a:ln>
                <a:noFill/>
              </a:ln>
              <a:solidFill>
                <a:schemeClr val="bg1"/>
              </a:solidFill>
              <a:effectLst/>
              <a:uLnTx/>
              <a:uFillTx/>
              <a:latin typeface="Calibri Light" panose="020F0302020204030204"/>
            </a:endParaRPr>
          </a:p>
        </p:txBody>
      </p:sp>
      <p:sp>
        <p:nvSpPr>
          <p:cNvPr id="68" name="TextBox 67">
            <a:extLst>
              <a:ext uri="{FF2B5EF4-FFF2-40B4-BE49-F238E27FC236}">
                <a16:creationId xmlns:a16="http://schemas.microsoft.com/office/drawing/2014/main" id="{09A15940-CDEF-A6C9-23FD-F399DF7D193D}"/>
              </a:ext>
            </a:extLst>
          </p:cNvPr>
          <p:cNvSpPr txBox="1"/>
          <p:nvPr/>
        </p:nvSpPr>
        <p:spPr>
          <a:xfrm>
            <a:off x="38100" y="1475708"/>
            <a:ext cx="11849100" cy="735266"/>
          </a:xfrm>
          <a:prstGeom prst="rect">
            <a:avLst/>
          </a:prstGeom>
          <a:noFill/>
        </p:spPr>
        <p:txBody>
          <a:bodyPr wrap="square">
            <a:spAutoFit/>
          </a:bodyPr>
          <a:lstStyle/>
          <a:p>
            <a:pPr marL="717550" indent="-354013" algn="just">
              <a:buFont typeface="Arial" panose="020B0604020202020204" pitchFamily="34" charset="0"/>
              <a:buChar char="•"/>
            </a:pPr>
            <a:endParaRPr lang="en-US" sz="1100" dirty="0"/>
          </a:p>
          <a:p>
            <a:pPr marL="717550" lvl="0" algn="just">
              <a:lnSpc>
                <a:spcPct val="115000"/>
              </a:lnSpc>
              <a:spcBef>
                <a:spcPct val="20000"/>
              </a:spcBef>
              <a:spcAft>
                <a:spcPts val="1000"/>
              </a:spcAft>
              <a:buSzPct val="95000"/>
              <a:tabLst>
                <a:tab pos="717550" algn="l"/>
              </a:tabLst>
            </a:pPr>
            <a:endParaRPr lang="ru-RU" sz="2400" dirty="0"/>
          </a:p>
        </p:txBody>
      </p:sp>
      <p:sp>
        <p:nvSpPr>
          <p:cNvPr id="10" name="TextBox 9">
            <a:extLst>
              <a:ext uri="{FF2B5EF4-FFF2-40B4-BE49-F238E27FC236}">
                <a16:creationId xmlns:a16="http://schemas.microsoft.com/office/drawing/2014/main" id="{D2C5C183-4395-19E1-CF40-D1C7B60B267B}"/>
              </a:ext>
            </a:extLst>
          </p:cNvPr>
          <p:cNvSpPr txBox="1"/>
          <p:nvPr/>
        </p:nvSpPr>
        <p:spPr>
          <a:xfrm>
            <a:off x="10134600" y="6316919"/>
            <a:ext cx="3005017" cy="461665"/>
          </a:xfrm>
          <a:prstGeom prst="rect">
            <a:avLst/>
          </a:prstGeom>
          <a:noFill/>
        </p:spPr>
        <p:txBody>
          <a:bodyPr wrap="square" rtlCol="0">
            <a:spAutoFit/>
          </a:bodyPr>
          <a:lstStyle/>
          <a:p>
            <a:r>
              <a:rPr lang="sr-Cyrl-RS" sz="1200" b="1" dirty="0">
                <a:solidFill>
                  <a:srgbClr val="17375E"/>
                </a:solidFill>
                <a:latin typeface="Segoe UI" panose="020B0502040204020203" pitchFamily="34" charset="0"/>
                <a:cs typeface="Segoe UI" panose="020B0502040204020203" pitchFamily="34" charset="0"/>
              </a:rPr>
              <a:t>Министарство финансија</a:t>
            </a:r>
            <a:r>
              <a:rPr lang="en-GB" sz="1200" b="1" dirty="0">
                <a:solidFill>
                  <a:srgbClr val="17375E"/>
                </a:solidFill>
                <a:latin typeface="Segoe UI" panose="020B0502040204020203" pitchFamily="34" charset="0"/>
                <a:cs typeface="Segoe UI" panose="020B0502040204020203" pitchFamily="34" charset="0"/>
              </a:rPr>
              <a:t> </a:t>
            </a:r>
            <a:endParaRPr lang="sr-Cyrl-RS" sz="1200" b="1" dirty="0">
              <a:solidFill>
                <a:srgbClr val="17375E"/>
              </a:solidFill>
              <a:latin typeface="Segoe UI" panose="020B0502040204020203" pitchFamily="34" charset="0"/>
              <a:cs typeface="Segoe UI" panose="020B0502040204020203" pitchFamily="34" charset="0"/>
            </a:endParaRPr>
          </a:p>
          <a:p>
            <a:r>
              <a:rPr lang="sr-Cyrl-RS" sz="1200" dirty="0">
                <a:solidFill>
                  <a:srgbClr val="17375E"/>
                </a:solidFill>
                <a:latin typeface="Segoe UI" panose="020B0502040204020203" pitchFamily="34" charset="0"/>
                <a:cs typeface="Segoe UI" panose="020B0502040204020203" pitchFamily="34" charset="0"/>
              </a:rPr>
              <a:t>Република Србија</a:t>
            </a:r>
            <a:endParaRPr lang="en-GB" sz="1200" dirty="0">
              <a:solidFill>
                <a:srgbClr val="17375E"/>
              </a:solidFill>
              <a:latin typeface="Segoe UI" panose="020B0502040204020203" pitchFamily="34" charset="0"/>
              <a:cs typeface="Segoe UI" panose="020B0502040204020203" pitchFamily="34" charset="0"/>
            </a:endParaRPr>
          </a:p>
        </p:txBody>
      </p:sp>
      <p:sp>
        <p:nvSpPr>
          <p:cNvPr id="11" name="object 4">
            <a:extLst>
              <a:ext uri="{FF2B5EF4-FFF2-40B4-BE49-F238E27FC236}">
                <a16:creationId xmlns:a16="http://schemas.microsoft.com/office/drawing/2014/main" id="{1196D12D-5BF2-D1EF-B3F3-B0163E4A3BAA}"/>
              </a:ext>
            </a:extLst>
          </p:cNvPr>
          <p:cNvSpPr/>
          <p:nvPr/>
        </p:nvSpPr>
        <p:spPr>
          <a:xfrm>
            <a:off x="9777678" y="6159765"/>
            <a:ext cx="377437" cy="618819"/>
          </a:xfrm>
          <a:prstGeom prst="rect">
            <a:avLst/>
          </a:prstGeom>
          <a:blipFill>
            <a:blip r:embed="rId2" cstate="print"/>
            <a:stretch>
              <a:fillRect/>
            </a:stretch>
          </a:blipFill>
        </p:spPr>
        <p:txBody>
          <a:bodyPr wrap="square" lIns="0" tIns="0" rIns="0" bIns="0" rtlCol="0"/>
          <a:lstStyle/>
          <a:p>
            <a:endParaRPr dirty="0"/>
          </a:p>
        </p:txBody>
      </p:sp>
      <p:grpSp>
        <p:nvGrpSpPr>
          <p:cNvPr id="8" name="Group 7">
            <a:extLst>
              <a:ext uri="{FF2B5EF4-FFF2-40B4-BE49-F238E27FC236}">
                <a16:creationId xmlns:a16="http://schemas.microsoft.com/office/drawing/2014/main" id="{8403DA19-DA36-9415-BC45-D227A01B71ED}"/>
              </a:ext>
            </a:extLst>
          </p:cNvPr>
          <p:cNvGrpSpPr/>
          <p:nvPr/>
        </p:nvGrpSpPr>
        <p:grpSpPr>
          <a:xfrm>
            <a:off x="38100" y="6229918"/>
            <a:ext cx="2168980" cy="548666"/>
            <a:chOff x="38100" y="6229918"/>
            <a:chExt cx="2168980" cy="548666"/>
          </a:xfrm>
        </p:grpSpPr>
        <p:pic>
          <p:nvPicPr>
            <p:cNvPr id="9" name="Picture 8">
              <a:extLst>
                <a:ext uri="{FF2B5EF4-FFF2-40B4-BE49-F238E27FC236}">
                  <a16:creationId xmlns:a16="http://schemas.microsoft.com/office/drawing/2014/main" id="{73D9C7C8-44F3-712E-CCFA-E79D67C09B9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100" y="6229918"/>
              <a:ext cx="980949" cy="548666"/>
            </a:xfrm>
            <a:prstGeom prst="rect">
              <a:avLst/>
            </a:prstGeom>
          </p:spPr>
        </p:pic>
        <p:pic>
          <p:nvPicPr>
            <p:cNvPr id="12" name="Picture 11">
              <a:extLst>
                <a:ext uri="{FF2B5EF4-FFF2-40B4-BE49-F238E27FC236}">
                  <a16:creationId xmlns:a16="http://schemas.microsoft.com/office/drawing/2014/main" id="{3E4DC815-F598-E1E4-B013-9C10E82F22B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43000" y="6316919"/>
              <a:ext cx="1064080" cy="458885"/>
            </a:xfrm>
            <a:prstGeom prst="rect">
              <a:avLst/>
            </a:prstGeom>
          </p:spPr>
        </p:pic>
      </p:grpSp>
      <p:graphicFrame>
        <p:nvGraphicFramePr>
          <p:cNvPr id="2" name="Table 1">
            <a:extLst>
              <a:ext uri="{FF2B5EF4-FFF2-40B4-BE49-F238E27FC236}">
                <a16:creationId xmlns:a16="http://schemas.microsoft.com/office/drawing/2014/main" id="{BE937426-D422-82E1-1362-AD1B15355902}"/>
              </a:ext>
            </a:extLst>
          </p:cNvPr>
          <p:cNvGraphicFramePr>
            <a:graphicFrameLocks noGrp="1"/>
          </p:cNvGraphicFramePr>
          <p:nvPr>
            <p:extLst>
              <p:ext uri="{D42A27DB-BD31-4B8C-83A1-F6EECF244321}">
                <p14:modId xmlns:p14="http://schemas.microsoft.com/office/powerpoint/2010/main" val="3471934034"/>
              </p:ext>
            </p:extLst>
          </p:nvPr>
        </p:nvGraphicFramePr>
        <p:xfrm>
          <a:off x="762000" y="2183603"/>
          <a:ext cx="10744204" cy="2325710"/>
        </p:xfrm>
        <a:graphic>
          <a:graphicData uri="http://schemas.openxmlformats.org/drawingml/2006/table">
            <a:tbl>
              <a:tblPr firstRow="1" firstCol="1" bandRow="1"/>
              <a:tblGrid>
                <a:gridCol w="990600">
                  <a:extLst>
                    <a:ext uri="{9D8B030D-6E8A-4147-A177-3AD203B41FA5}">
                      <a16:colId xmlns:a16="http://schemas.microsoft.com/office/drawing/2014/main" val="2730212984"/>
                    </a:ext>
                  </a:extLst>
                </a:gridCol>
                <a:gridCol w="917667">
                  <a:extLst>
                    <a:ext uri="{9D8B030D-6E8A-4147-A177-3AD203B41FA5}">
                      <a16:colId xmlns:a16="http://schemas.microsoft.com/office/drawing/2014/main" val="1541631547"/>
                    </a:ext>
                  </a:extLst>
                </a:gridCol>
                <a:gridCol w="655845">
                  <a:extLst>
                    <a:ext uri="{9D8B030D-6E8A-4147-A177-3AD203B41FA5}">
                      <a16:colId xmlns:a16="http://schemas.microsoft.com/office/drawing/2014/main" val="298163618"/>
                    </a:ext>
                  </a:extLst>
                </a:gridCol>
                <a:gridCol w="655845">
                  <a:extLst>
                    <a:ext uri="{9D8B030D-6E8A-4147-A177-3AD203B41FA5}">
                      <a16:colId xmlns:a16="http://schemas.microsoft.com/office/drawing/2014/main" val="696999153"/>
                    </a:ext>
                  </a:extLst>
                </a:gridCol>
                <a:gridCol w="655845">
                  <a:extLst>
                    <a:ext uri="{9D8B030D-6E8A-4147-A177-3AD203B41FA5}">
                      <a16:colId xmlns:a16="http://schemas.microsoft.com/office/drawing/2014/main" val="95168370"/>
                    </a:ext>
                  </a:extLst>
                </a:gridCol>
                <a:gridCol w="655845">
                  <a:extLst>
                    <a:ext uri="{9D8B030D-6E8A-4147-A177-3AD203B41FA5}">
                      <a16:colId xmlns:a16="http://schemas.microsoft.com/office/drawing/2014/main" val="1384271665"/>
                    </a:ext>
                  </a:extLst>
                </a:gridCol>
                <a:gridCol w="802353">
                  <a:extLst>
                    <a:ext uri="{9D8B030D-6E8A-4147-A177-3AD203B41FA5}">
                      <a16:colId xmlns:a16="http://schemas.microsoft.com/office/drawing/2014/main" val="262743685"/>
                    </a:ext>
                  </a:extLst>
                </a:gridCol>
                <a:gridCol w="685800">
                  <a:extLst>
                    <a:ext uri="{9D8B030D-6E8A-4147-A177-3AD203B41FA5}">
                      <a16:colId xmlns:a16="http://schemas.microsoft.com/office/drawing/2014/main" val="1138110515"/>
                    </a:ext>
                  </a:extLst>
                </a:gridCol>
                <a:gridCol w="482298">
                  <a:extLst>
                    <a:ext uri="{9D8B030D-6E8A-4147-A177-3AD203B41FA5}">
                      <a16:colId xmlns:a16="http://schemas.microsoft.com/office/drawing/2014/main" val="1986955746"/>
                    </a:ext>
                  </a:extLst>
                </a:gridCol>
                <a:gridCol w="656817">
                  <a:extLst>
                    <a:ext uri="{9D8B030D-6E8A-4147-A177-3AD203B41FA5}">
                      <a16:colId xmlns:a16="http://schemas.microsoft.com/office/drawing/2014/main" val="745658893"/>
                    </a:ext>
                  </a:extLst>
                </a:gridCol>
                <a:gridCol w="656817">
                  <a:extLst>
                    <a:ext uri="{9D8B030D-6E8A-4147-A177-3AD203B41FA5}">
                      <a16:colId xmlns:a16="http://schemas.microsoft.com/office/drawing/2014/main" val="1779439372"/>
                    </a:ext>
                  </a:extLst>
                </a:gridCol>
                <a:gridCol w="696654">
                  <a:extLst>
                    <a:ext uri="{9D8B030D-6E8A-4147-A177-3AD203B41FA5}">
                      <a16:colId xmlns:a16="http://schemas.microsoft.com/office/drawing/2014/main" val="3808044904"/>
                    </a:ext>
                  </a:extLst>
                </a:gridCol>
                <a:gridCol w="693738">
                  <a:extLst>
                    <a:ext uri="{9D8B030D-6E8A-4147-A177-3AD203B41FA5}">
                      <a16:colId xmlns:a16="http://schemas.microsoft.com/office/drawing/2014/main" val="3107122714"/>
                    </a:ext>
                  </a:extLst>
                </a:gridCol>
                <a:gridCol w="696654">
                  <a:extLst>
                    <a:ext uri="{9D8B030D-6E8A-4147-A177-3AD203B41FA5}">
                      <a16:colId xmlns:a16="http://schemas.microsoft.com/office/drawing/2014/main" val="646430350"/>
                    </a:ext>
                  </a:extLst>
                </a:gridCol>
                <a:gridCol w="841426">
                  <a:extLst>
                    <a:ext uri="{9D8B030D-6E8A-4147-A177-3AD203B41FA5}">
                      <a16:colId xmlns:a16="http://schemas.microsoft.com/office/drawing/2014/main" val="3696013640"/>
                    </a:ext>
                  </a:extLst>
                </a:gridCol>
              </a:tblGrid>
              <a:tr h="296898">
                <a:tc>
                  <a:txBody>
                    <a:bodyPr/>
                    <a:lstStyle/>
                    <a:p>
                      <a:pPr algn="ctr">
                        <a:lnSpc>
                          <a:spcPct val="115000"/>
                        </a:lnSpc>
                        <a:spcAft>
                          <a:spcPts val="800"/>
                        </a:spcAft>
                      </a:pPr>
                      <a:r>
                        <a:rPr lang="sr-Cyrl-RS" sz="1600" b="1" kern="100" dirty="0">
                          <a:solidFill>
                            <a:srgbClr val="000000"/>
                          </a:solidFill>
                          <a:effectLst/>
                          <a:latin typeface="+mn-lt"/>
                          <a:ea typeface="Aptos" panose="020B0004020202020204" pitchFamily="34" charset="0"/>
                          <a:cs typeface="Times New Roman" panose="02020603050405020304" pitchFamily="18" charset="0"/>
                        </a:rPr>
                        <a:t>Пример</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en-US" sz="1600" b="1" kern="100" dirty="0">
                          <a:solidFill>
                            <a:srgbClr val="000000"/>
                          </a:solidFill>
                          <a:effectLst/>
                          <a:latin typeface="+mn-lt"/>
                          <a:ea typeface="Aptos" panose="020B0004020202020204" pitchFamily="34" charset="0"/>
                          <a:cs typeface="Times New Roman" panose="02020603050405020304" pitchFamily="18" charset="0"/>
                        </a:rPr>
                        <a:t>31. j</a:t>
                      </a:r>
                      <a:r>
                        <a:rPr lang="sr-Cyrl-RS" sz="1600" b="1" kern="100" dirty="0" err="1">
                          <a:solidFill>
                            <a:srgbClr val="000000"/>
                          </a:solidFill>
                          <a:effectLst/>
                          <a:latin typeface="+mn-lt"/>
                          <a:ea typeface="Aptos" panose="020B0004020202020204" pitchFamily="34" charset="0"/>
                          <a:cs typeface="Times New Roman" panose="02020603050405020304" pitchFamily="18" charset="0"/>
                        </a:rPr>
                        <a:t>ануар</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gridSpan="13">
                  <a:txBody>
                    <a:bodyPr/>
                    <a:lstStyle/>
                    <a:p>
                      <a:pPr algn="ctr">
                        <a:lnSpc>
                          <a:spcPct val="115000"/>
                        </a:lnSpc>
                        <a:spcAft>
                          <a:spcPts val="800"/>
                        </a:spcAft>
                      </a:pPr>
                      <a:r>
                        <a:rPr lang="sr-Cyrl-RS" sz="1600" b="1" kern="100" dirty="0">
                          <a:solidFill>
                            <a:srgbClr val="000000"/>
                          </a:solidFill>
                          <a:effectLst/>
                          <a:latin typeface="+mn-lt"/>
                          <a:ea typeface="Aptos" panose="020B0004020202020204" pitchFamily="34" charset="0"/>
                          <a:cs typeface="Times New Roman" panose="02020603050405020304" pitchFamily="18" charset="0"/>
                        </a:rPr>
                        <a:t>Фебруар</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464660004"/>
                  </a:ext>
                </a:extLst>
              </a:tr>
              <a:tr h="296898">
                <a:tc>
                  <a:txBody>
                    <a:bodyPr/>
                    <a:lstStyle/>
                    <a:p>
                      <a:pPr>
                        <a:lnSpc>
                          <a:spcPct val="115000"/>
                        </a:lnSpc>
                        <a:spcAft>
                          <a:spcPts val="800"/>
                        </a:spcAft>
                      </a:pPr>
                      <a:r>
                        <a:rPr lang="sr-Cyrl-RS" sz="1400" kern="100" dirty="0">
                          <a:effectLst/>
                          <a:latin typeface="+mn-lt"/>
                          <a:ea typeface="Aptos" panose="020B0004020202020204" pitchFamily="34" charset="0"/>
                          <a:cs typeface="Times New Roman" panose="02020603050405020304" pitchFamily="18" charset="0"/>
                        </a:rPr>
                        <a:t> </a:t>
                      </a:r>
                      <a:endParaRPr lang="en-US" sz="1400" kern="100" dirty="0">
                        <a:effectLst/>
                        <a:latin typeface="+mn-lt"/>
                        <a:ea typeface="Aptos" panose="020B0004020202020204" pitchFamily="34" charset="0"/>
                        <a:cs typeface="Times New Roman" panose="02020603050405020304" pitchFamily="18" charset="0"/>
                      </a:endParaRPr>
                    </a:p>
                  </a:txBody>
                  <a:tcPr marL="68580" marR="68580" marT="0" marB="0" anchor="ctr" anchorCtr="1">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400" kern="100" dirty="0">
                          <a:effectLst/>
                          <a:latin typeface="+mn-lt"/>
                          <a:ea typeface="Aptos" panose="020B0004020202020204" pitchFamily="34" charset="0"/>
                          <a:cs typeface="Times New Roman" panose="02020603050405020304" pitchFamily="18" charset="0"/>
                        </a:rPr>
                        <a:t> </a:t>
                      </a:r>
                      <a:endParaRPr lang="en-US" sz="1400" kern="100" dirty="0">
                        <a:effectLst/>
                        <a:latin typeface="+mn-lt"/>
                        <a:ea typeface="Aptos" panose="020B0004020202020204" pitchFamily="34" charset="0"/>
                        <a:cs typeface="Times New Roman" panose="02020603050405020304" pitchFamily="18" charset="0"/>
                      </a:endParaRPr>
                    </a:p>
                  </a:txBody>
                  <a:tcPr marL="68580" marR="68580" marT="0" marB="0" anchor="ctr" anchorCtr="1">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400" kern="100" dirty="0">
                          <a:solidFill>
                            <a:srgbClr val="000000"/>
                          </a:solidFill>
                          <a:effectLst/>
                          <a:latin typeface="+mn-lt"/>
                          <a:ea typeface="Aptos" panose="020B0004020202020204" pitchFamily="34" charset="0"/>
                          <a:cs typeface="Times New Roman" panose="02020603050405020304" pitchFamily="18" charset="0"/>
                        </a:rPr>
                        <a:t>1.</a:t>
                      </a:r>
                      <a:endParaRPr lang="en-US" sz="1400" kern="100" dirty="0">
                        <a:effectLst/>
                        <a:latin typeface="+mn-lt"/>
                        <a:ea typeface="Aptos" panose="020B0004020202020204" pitchFamily="34" charset="0"/>
                        <a:cs typeface="Times New Roman" panose="02020603050405020304" pitchFamily="18" charset="0"/>
                      </a:endParaRPr>
                    </a:p>
                  </a:txBody>
                  <a:tcPr marL="68580" marR="68580" marT="0" marB="0" anchor="ctr" anchorCtr="1">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400" kern="100" dirty="0">
                          <a:solidFill>
                            <a:srgbClr val="000000"/>
                          </a:solidFill>
                          <a:effectLst/>
                          <a:latin typeface="+mn-lt"/>
                          <a:ea typeface="Aptos" panose="020B0004020202020204" pitchFamily="34" charset="0"/>
                          <a:cs typeface="Times New Roman" panose="02020603050405020304" pitchFamily="18" charset="0"/>
                        </a:rPr>
                        <a:t>2.</a:t>
                      </a:r>
                      <a:endParaRPr lang="en-US" sz="1400" kern="100" dirty="0">
                        <a:effectLst/>
                        <a:latin typeface="+mn-lt"/>
                        <a:ea typeface="Aptos" panose="020B0004020202020204" pitchFamily="34" charset="0"/>
                        <a:cs typeface="Times New Roman" panose="02020603050405020304" pitchFamily="18" charset="0"/>
                      </a:endParaRPr>
                    </a:p>
                  </a:txBody>
                  <a:tcPr marL="68580" marR="68580" marT="0" marB="0" anchor="ctr" anchorCtr="1">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400" kern="100" dirty="0">
                          <a:solidFill>
                            <a:srgbClr val="000000"/>
                          </a:solidFill>
                          <a:effectLst/>
                          <a:latin typeface="+mn-lt"/>
                          <a:ea typeface="Aptos" panose="020B0004020202020204" pitchFamily="34" charset="0"/>
                          <a:cs typeface="Times New Roman" panose="02020603050405020304" pitchFamily="18" charset="0"/>
                        </a:rPr>
                        <a:t>3.</a:t>
                      </a:r>
                      <a:endParaRPr lang="en-US" sz="1400" kern="100" dirty="0">
                        <a:effectLst/>
                        <a:latin typeface="+mn-lt"/>
                        <a:ea typeface="Aptos" panose="020B0004020202020204" pitchFamily="34" charset="0"/>
                        <a:cs typeface="Times New Roman" panose="02020603050405020304" pitchFamily="18" charset="0"/>
                      </a:endParaRPr>
                    </a:p>
                  </a:txBody>
                  <a:tcPr marL="68580" marR="68580" marT="0" marB="0" anchor="ctr" anchorCtr="1">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FF"/>
                    </a:solidFill>
                  </a:tcPr>
                </a:tc>
                <a:tc>
                  <a:txBody>
                    <a:bodyPr/>
                    <a:lstStyle/>
                    <a:p>
                      <a:pPr algn="ctr">
                        <a:lnSpc>
                          <a:spcPct val="115000"/>
                        </a:lnSpc>
                        <a:spcAft>
                          <a:spcPts val="800"/>
                        </a:spcAft>
                      </a:pPr>
                      <a:r>
                        <a:rPr lang="sr-Cyrl-RS" sz="1400" kern="100" dirty="0">
                          <a:solidFill>
                            <a:srgbClr val="000000"/>
                          </a:solidFill>
                          <a:effectLst/>
                          <a:latin typeface="+mn-lt"/>
                          <a:ea typeface="Aptos" panose="020B0004020202020204" pitchFamily="34" charset="0"/>
                          <a:cs typeface="Times New Roman" panose="02020603050405020304" pitchFamily="18" charset="0"/>
                        </a:rPr>
                        <a:t>4.</a:t>
                      </a:r>
                      <a:endParaRPr lang="en-US" sz="1400" kern="100" dirty="0">
                        <a:effectLst/>
                        <a:latin typeface="+mn-lt"/>
                        <a:ea typeface="Aptos" panose="020B0004020202020204" pitchFamily="34" charset="0"/>
                        <a:cs typeface="Times New Roman" panose="02020603050405020304" pitchFamily="18" charset="0"/>
                      </a:endParaRPr>
                    </a:p>
                  </a:txBody>
                  <a:tcPr marL="68580" marR="68580" marT="0" marB="0" anchor="ctr" anchorCtr="1">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400" kern="100" dirty="0">
                          <a:solidFill>
                            <a:srgbClr val="000000"/>
                          </a:solidFill>
                          <a:effectLst/>
                          <a:latin typeface="+mn-lt"/>
                          <a:ea typeface="Aptos" panose="020B0004020202020204" pitchFamily="34" charset="0"/>
                          <a:cs typeface="Times New Roman" panose="02020603050405020304" pitchFamily="18" charset="0"/>
                        </a:rPr>
                        <a:t>5.</a:t>
                      </a:r>
                      <a:endParaRPr lang="en-US" sz="1400" kern="100" dirty="0">
                        <a:effectLst/>
                        <a:latin typeface="+mn-lt"/>
                        <a:ea typeface="Aptos" panose="020B0004020202020204" pitchFamily="34" charset="0"/>
                        <a:cs typeface="Times New Roman" panose="02020603050405020304" pitchFamily="18" charset="0"/>
                      </a:endParaRPr>
                    </a:p>
                  </a:txBody>
                  <a:tcPr marL="68580" marR="68580" marT="0" marB="0" anchor="ctr" anchorCtr="1">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400" kern="100" dirty="0">
                          <a:solidFill>
                            <a:srgbClr val="000000"/>
                          </a:solidFill>
                          <a:effectLst/>
                          <a:latin typeface="+mn-lt"/>
                          <a:ea typeface="Aptos" panose="020B0004020202020204" pitchFamily="34" charset="0"/>
                          <a:cs typeface="Times New Roman" panose="02020603050405020304" pitchFamily="18" charset="0"/>
                        </a:rPr>
                        <a:t>6.</a:t>
                      </a:r>
                      <a:endParaRPr lang="en-US" sz="1400" kern="100" dirty="0">
                        <a:effectLst/>
                        <a:latin typeface="+mn-lt"/>
                        <a:ea typeface="Aptos" panose="020B0004020202020204" pitchFamily="34" charset="0"/>
                        <a:cs typeface="Times New Roman" panose="02020603050405020304" pitchFamily="18" charset="0"/>
                      </a:endParaRPr>
                    </a:p>
                  </a:txBody>
                  <a:tcPr marL="68580" marR="68580" marT="0" marB="0" anchor="ctr" anchorCtr="1">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400" kern="100" dirty="0">
                          <a:solidFill>
                            <a:srgbClr val="000000"/>
                          </a:solidFill>
                          <a:effectLst/>
                          <a:latin typeface="+mn-lt"/>
                          <a:ea typeface="Aptos" panose="020B0004020202020204" pitchFamily="34" charset="0"/>
                          <a:cs typeface="Times New Roman" panose="02020603050405020304" pitchFamily="18" charset="0"/>
                        </a:rPr>
                        <a:t>7.</a:t>
                      </a:r>
                      <a:endParaRPr lang="en-US" sz="1400" kern="100" dirty="0">
                        <a:effectLst/>
                        <a:latin typeface="+mn-lt"/>
                        <a:ea typeface="Aptos" panose="020B0004020202020204" pitchFamily="34" charset="0"/>
                        <a:cs typeface="Times New Roman" panose="02020603050405020304" pitchFamily="18" charset="0"/>
                      </a:endParaRPr>
                    </a:p>
                  </a:txBody>
                  <a:tcPr marL="68580" marR="68580" marT="0" marB="0" anchor="ctr" anchorCtr="1">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400" kern="100" dirty="0">
                          <a:solidFill>
                            <a:srgbClr val="000000"/>
                          </a:solidFill>
                          <a:effectLst/>
                          <a:latin typeface="+mn-lt"/>
                          <a:ea typeface="Aptos" panose="020B0004020202020204" pitchFamily="34" charset="0"/>
                          <a:cs typeface="Times New Roman" panose="02020603050405020304" pitchFamily="18" charset="0"/>
                        </a:rPr>
                        <a:t>8.</a:t>
                      </a:r>
                      <a:endParaRPr lang="en-US" sz="1400" kern="100" dirty="0">
                        <a:effectLst/>
                        <a:latin typeface="+mn-lt"/>
                        <a:ea typeface="Aptos" panose="020B0004020202020204" pitchFamily="34" charset="0"/>
                        <a:cs typeface="Times New Roman" panose="02020603050405020304" pitchFamily="18" charset="0"/>
                      </a:endParaRPr>
                    </a:p>
                  </a:txBody>
                  <a:tcPr marL="68580" marR="68580" marT="0" marB="0" anchor="ctr" anchorCtr="1">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400" kern="100" dirty="0">
                          <a:solidFill>
                            <a:srgbClr val="000000"/>
                          </a:solidFill>
                          <a:effectLst/>
                          <a:latin typeface="+mn-lt"/>
                          <a:ea typeface="Aptos" panose="020B0004020202020204" pitchFamily="34" charset="0"/>
                          <a:cs typeface="Times New Roman" panose="02020603050405020304" pitchFamily="18" charset="0"/>
                        </a:rPr>
                        <a:t>9.</a:t>
                      </a:r>
                      <a:endParaRPr lang="en-US" sz="1400" kern="100" dirty="0">
                        <a:effectLst/>
                        <a:latin typeface="+mn-lt"/>
                        <a:ea typeface="Aptos" panose="020B0004020202020204" pitchFamily="34" charset="0"/>
                        <a:cs typeface="Times New Roman" panose="02020603050405020304" pitchFamily="18" charset="0"/>
                      </a:endParaRPr>
                    </a:p>
                  </a:txBody>
                  <a:tcPr marL="68580" marR="68580" marT="0" marB="0" anchor="ctr" anchorCtr="1">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400" kern="100" dirty="0">
                          <a:solidFill>
                            <a:srgbClr val="000000"/>
                          </a:solidFill>
                          <a:effectLst/>
                          <a:latin typeface="+mn-lt"/>
                          <a:ea typeface="Aptos" panose="020B0004020202020204" pitchFamily="34" charset="0"/>
                          <a:cs typeface="Times New Roman" panose="02020603050405020304" pitchFamily="18" charset="0"/>
                        </a:rPr>
                        <a:t>10.</a:t>
                      </a:r>
                      <a:endParaRPr lang="en-US" sz="1400" kern="100" dirty="0">
                        <a:effectLst/>
                        <a:latin typeface="+mn-lt"/>
                        <a:ea typeface="Aptos" panose="020B0004020202020204" pitchFamily="34" charset="0"/>
                        <a:cs typeface="Times New Roman" panose="02020603050405020304" pitchFamily="18" charset="0"/>
                      </a:endParaRPr>
                    </a:p>
                  </a:txBody>
                  <a:tcPr marL="68580" marR="68580" marT="0" marB="0" anchor="ctr" anchorCtr="1">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400" kern="100" dirty="0">
                          <a:solidFill>
                            <a:srgbClr val="000000"/>
                          </a:solidFill>
                          <a:effectLst/>
                          <a:latin typeface="+mn-lt"/>
                          <a:ea typeface="Aptos" panose="020B0004020202020204" pitchFamily="34" charset="0"/>
                          <a:cs typeface="Times New Roman" panose="02020603050405020304" pitchFamily="18" charset="0"/>
                        </a:rPr>
                        <a:t>11.</a:t>
                      </a:r>
                      <a:endParaRPr lang="en-US" sz="1400" kern="100" dirty="0">
                        <a:effectLst/>
                        <a:latin typeface="+mn-lt"/>
                        <a:ea typeface="Aptos" panose="020B0004020202020204" pitchFamily="34" charset="0"/>
                        <a:cs typeface="Times New Roman" panose="02020603050405020304" pitchFamily="18" charset="0"/>
                      </a:endParaRPr>
                    </a:p>
                  </a:txBody>
                  <a:tcPr marL="68580" marR="68580" marT="0" marB="0" anchor="ctr" anchorCtr="1">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400" kern="100" dirty="0">
                          <a:solidFill>
                            <a:srgbClr val="000000"/>
                          </a:solidFill>
                          <a:effectLst/>
                          <a:latin typeface="+mn-lt"/>
                          <a:ea typeface="Aptos" panose="020B0004020202020204" pitchFamily="34" charset="0"/>
                          <a:cs typeface="Times New Roman" panose="02020603050405020304" pitchFamily="18" charset="0"/>
                        </a:rPr>
                        <a:t>12.</a:t>
                      </a:r>
                      <a:endParaRPr lang="en-US" sz="1400" kern="100" dirty="0">
                        <a:effectLst/>
                        <a:latin typeface="+mn-lt"/>
                        <a:ea typeface="Aptos" panose="020B0004020202020204" pitchFamily="34" charset="0"/>
                        <a:cs typeface="Times New Roman" panose="02020603050405020304" pitchFamily="18" charset="0"/>
                      </a:endParaRPr>
                    </a:p>
                  </a:txBody>
                  <a:tcPr marL="68580" marR="68580" marT="0" marB="0" anchor="ctr" anchorCtr="1">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400" kern="100" dirty="0">
                          <a:solidFill>
                            <a:srgbClr val="000000"/>
                          </a:solidFill>
                          <a:effectLst/>
                          <a:latin typeface="+mn-lt"/>
                          <a:ea typeface="Aptos" panose="020B0004020202020204" pitchFamily="34" charset="0"/>
                          <a:cs typeface="Times New Roman" panose="02020603050405020304" pitchFamily="18" charset="0"/>
                        </a:rPr>
                        <a:t>13-28</a:t>
                      </a:r>
                      <a:endParaRPr lang="en-US" sz="1400" kern="100" dirty="0">
                        <a:effectLst/>
                        <a:latin typeface="+mn-lt"/>
                        <a:ea typeface="Aptos" panose="020B0004020202020204" pitchFamily="34" charset="0"/>
                        <a:cs typeface="Times New Roman" panose="02020603050405020304" pitchFamily="18" charset="0"/>
                      </a:endParaRPr>
                    </a:p>
                  </a:txBody>
                  <a:tcPr marL="68580" marR="68580" marT="0" marB="0" anchor="ctr" anchorCtr="1">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extLst>
                  <a:ext uri="{0D108BD9-81ED-4DB2-BD59-A6C34878D82A}">
                    <a16:rowId xmlns:a16="http://schemas.microsoft.com/office/drawing/2014/main" val="2780728880"/>
                  </a:ext>
                </a:extLst>
              </a:tr>
              <a:tr h="296898">
                <a:tc>
                  <a:txBody>
                    <a:bodyPr/>
                    <a:lstStyle/>
                    <a:p>
                      <a:pPr algn="ctr">
                        <a:lnSpc>
                          <a:spcPct val="115000"/>
                        </a:lnSpc>
                        <a:spcAft>
                          <a:spcPts val="800"/>
                        </a:spcAft>
                      </a:pPr>
                      <a:r>
                        <a:rPr lang="sr-Cyrl-RS" sz="1600" kern="100" dirty="0">
                          <a:solidFill>
                            <a:srgbClr val="000000"/>
                          </a:solidFill>
                          <a:effectLst/>
                          <a:latin typeface="+mn-lt"/>
                          <a:ea typeface="Aptos" panose="020B0004020202020204" pitchFamily="34" charset="0"/>
                          <a:cs typeface="Times New Roman" panose="02020603050405020304" pitchFamily="18" charset="0"/>
                        </a:rPr>
                        <a:t>7.</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dirty="0">
                          <a:effectLst/>
                          <a:latin typeface="+mn-lt"/>
                          <a:ea typeface="Aptos" panose="020B0004020202020204" pitchFamily="34" charset="0"/>
                          <a:cs typeface="Times New Roman" panose="02020603050405020304" pitchFamily="18" charset="0"/>
                        </a:rPr>
                        <a:t> </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DAE9F7"/>
                    </a:solid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dirty="0">
                          <a:solidFill>
                            <a:srgbClr val="000000"/>
                          </a:solidFill>
                          <a:effectLst/>
                          <a:latin typeface="+mn-lt"/>
                          <a:ea typeface="Aptos" panose="020B0004020202020204" pitchFamily="34" charset="0"/>
                          <a:cs typeface="Times New Roman" panose="02020603050405020304" pitchFamily="18" charset="0"/>
                        </a:rPr>
                        <a:t>1.000</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dirty="0">
                          <a:effectLst/>
                          <a:latin typeface="+mn-lt"/>
                          <a:ea typeface="Aptos" panose="020B0004020202020204" pitchFamily="34" charset="0"/>
                          <a:cs typeface="Times New Roman" panose="02020603050405020304" pitchFamily="18" charset="0"/>
                        </a:rPr>
                        <a:t> </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extLst>
                  <a:ext uri="{0D108BD9-81ED-4DB2-BD59-A6C34878D82A}">
                    <a16:rowId xmlns:a16="http://schemas.microsoft.com/office/drawing/2014/main" val="2107772463"/>
                  </a:ext>
                </a:extLst>
              </a:tr>
              <a:tr h="296898">
                <a:tc>
                  <a:txBody>
                    <a:bodyPr/>
                    <a:lstStyle/>
                    <a:p>
                      <a:pPr algn="ctr">
                        <a:lnSpc>
                          <a:spcPct val="115000"/>
                        </a:lnSpc>
                        <a:spcAft>
                          <a:spcPts val="800"/>
                        </a:spcAft>
                      </a:pPr>
                      <a:r>
                        <a:rPr lang="sr-Cyrl-RS" sz="1600" kern="100" dirty="0">
                          <a:solidFill>
                            <a:srgbClr val="000000"/>
                          </a:solidFill>
                          <a:effectLst/>
                          <a:latin typeface="+mn-lt"/>
                          <a:ea typeface="Aptos" panose="020B0004020202020204" pitchFamily="34" charset="0"/>
                          <a:cs typeface="Times New Roman" panose="02020603050405020304" pitchFamily="18" charset="0"/>
                        </a:rPr>
                        <a:t>8.</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dirty="0">
                          <a:effectLst/>
                          <a:latin typeface="+mn-lt"/>
                          <a:ea typeface="Aptos" panose="020B0004020202020204" pitchFamily="34" charset="0"/>
                          <a:cs typeface="Times New Roman" panose="02020603050405020304" pitchFamily="18" charset="0"/>
                        </a:rPr>
                        <a:t> </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dirty="0">
                          <a:effectLst/>
                          <a:latin typeface="+mn-lt"/>
                          <a:ea typeface="Aptos" panose="020B0004020202020204" pitchFamily="34" charset="0"/>
                          <a:cs typeface="Times New Roman" panose="02020603050405020304" pitchFamily="18" charset="0"/>
                        </a:rPr>
                        <a:t> </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dirty="0">
                          <a:effectLst/>
                          <a:latin typeface="+mn-lt"/>
                          <a:ea typeface="Aptos" panose="020B0004020202020204" pitchFamily="34" charset="0"/>
                          <a:cs typeface="Times New Roman" panose="02020603050405020304" pitchFamily="18" charset="0"/>
                        </a:rPr>
                        <a:t> </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dirty="0">
                          <a:effectLst/>
                          <a:latin typeface="+mn-lt"/>
                          <a:ea typeface="Aptos" panose="020B0004020202020204" pitchFamily="34" charset="0"/>
                          <a:cs typeface="Times New Roman" panose="02020603050405020304" pitchFamily="18" charset="0"/>
                        </a:rPr>
                        <a:t> </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DAE9F7"/>
                    </a:solidFill>
                  </a:tcPr>
                </a:tc>
                <a:tc>
                  <a:txBody>
                    <a:bodyPr/>
                    <a:lstStyle/>
                    <a:p>
                      <a:pPr>
                        <a:lnSpc>
                          <a:spcPct val="115000"/>
                        </a:lnSpc>
                        <a:spcAft>
                          <a:spcPts val="800"/>
                        </a:spcAft>
                      </a:pPr>
                      <a:r>
                        <a:rPr lang="sr-Cyrl-RS" sz="1600" kern="100" dirty="0">
                          <a:effectLst/>
                          <a:latin typeface="+mn-lt"/>
                          <a:ea typeface="Aptos" panose="020B0004020202020204" pitchFamily="34" charset="0"/>
                          <a:cs typeface="Times New Roman" panose="02020603050405020304" pitchFamily="18" charset="0"/>
                        </a:rPr>
                        <a:t> </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dirty="0">
                          <a:solidFill>
                            <a:srgbClr val="000000"/>
                          </a:solidFill>
                          <a:effectLst/>
                          <a:latin typeface="+mn-lt"/>
                          <a:ea typeface="Aptos" panose="020B0004020202020204" pitchFamily="34" charset="0"/>
                          <a:cs typeface="Times New Roman" panose="02020603050405020304" pitchFamily="18" charset="0"/>
                        </a:rPr>
                        <a:t>1.000</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extLst>
                  <a:ext uri="{0D108BD9-81ED-4DB2-BD59-A6C34878D82A}">
                    <a16:rowId xmlns:a16="http://schemas.microsoft.com/office/drawing/2014/main" val="201684467"/>
                  </a:ext>
                </a:extLst>
              </a:tr>
              <a:tr h="296898">
                <a:tc>
                  <a:txBody>
                    <a:bodyPr/>
                    <a:lstStyle/>
                    <a:p>
                      <a:pPr algn="ctr">
                        <a:lnSpc>
                          <a:spcPct val="115000"/>
                        </a:lnSpc>
                        <a:spcAft>
                          <a:spcPts val="800"/>
                        </a:spcAft>
                      </a:pPr>
                      <a:r>
                        <a:rPr lang="sr-Cyrl-RS" sz="1600" kern="100" dirty="0">
                          <a:solidFill>
                            <a:srgbClr val="000000"/>
                          </a:solidFill>
                          <a:effectLst/>
                          <a:latin typeface="+mn-lt"/>
                          <a:ea typeface="Aptos" panose="020B0004020202020204" pitchFamily="34" charset="0"/>
                          <a:cs typeface="Times New Roman" panose="02020603050405020304" pitchFamily="18" charset="0"/>
                        </a:rPr>
                        <a:t>9.</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dirty="0">
                          <a:solidFill>
                            <a:srgbClr val="000000"/>
                          </a:solidFill>
                          <a:effectLst/>
                          <a:latin typeface="+mn-lt"/>
                          <a:ea typeface="Aptos" panose="020B0004020202020204" pitchFamily="34" charset="0"/>
                          <a:cs typeface="Times New Roman" panose="02020603050405020304" pitchFamily="18" charset="0"/>
                        </a:rPr>
                        <a:t>1.000</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DAE9F7"/>
                    </a:solid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dirty="0">
                          <a:solidFill>
                            <a:srgbClr val="000000"/>
                          </a:solidFill>
                          <a:effectLst/>
                          <a:latin typeface="+mn-lt"/>
                          <a:ea typeface="Aptos" panose="020B0004020202020204" pitchFamily="34" charset="0"/>
                          <a:cs typeface="Times New Roman" panose="02020603050405020304" pitchFamily="18" charset="0"/>
                        </a:rPr>
                        <a:t>1.000</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dirty="0">
                          <a:effectLst/>
                          <a:latin typeface="+mn-lt"/>
                          <a:ea typeface="Aptos" panose="020B0004020202020204" pitchFamily="34" charset="0"/>
                          <a:cs typeface="Times New Roman" panose="02020603050405020304" pitchFamily="18" charset="0"/>
                        </a:rPr>
                        <a:t> </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pattFill prst="upDiag">
                      <a:fgClr>
                        <a:srgbClr val="FFFFFF"/>
                      </a:fgClr>
                      <a:bgClr>
                        <a:srgbClr val="9AA5AF"/>
                      </a:bgClr>
                    </a:patt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dirty="0">
                          <a:effectLst/>
                          <a:latin typeface="+mn-lt"/>
                          <a:ea typeface="Aptos" panose="020B0004020202020204" pitchFamily="34" charset="0"/>
                          <a:cs typeface="Times New Roman" panose="02020603050405020304" pitchFamily="18" charset="0"/>
                        </a:rPr>
                        <a:t> </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extLst>
                  <a:ext uri="{0D108BD9-81ED-4DB2-BD59-A6C34878D82A}">
                    <a16:rowId xmlns:a16="http://schemas.microsoft.com/office/drawing/2014/main" val="1774393613"/>
                  </a:ext>
                </a:extLst>
              </a:tr>
              <a:tr h="296898">
                <a:tc>
                  <a:txBody>
                    <a:bodyPr/>
                    <a:lstStyle/>
                    <a:p>
                      <a:pPr algn="ctr">
                        <a:lnSpc>
                          <a:spcPct val="115000"/>
                        </a:lnSpc>
                        <a:spcAft>
                          <a:spcPts val="800"/>
                        </a:spcAft>
                      </a:pPr>
                      <a:r>
                        <a:rPr lang="sr-Cyrl-RS" sz="1600" kern="100" dirty="0">
                          <a:solidFill>
                            <a:srgbClr val="000000"/>
                          </a:solidFill>
                          <a:effectLst/>
                          <a:latin typeface="+mn-lt"/>
                          <a:ea typeface="Aptos" panose="020B0004020202020204" pitchFamily="34" charset="0"/>
                          <a:cs typeface="Times New Roman" panose="02020603050405020304" pitchFamily="18" charset="0"/>
                        </a:rPr>
                        <a:t>10.</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dirty="0">
                          <a:solidFill>
                            <a:srgbClr val="000000"/>
                          </a:solidFill>
                          <a:effectLst/>
                          <a:latin typeface="+mn-lt"/>
                          <a:ea typeface="Aptos" panose="020B0004020202020204" pitchFamily="34" charset="0"/>
                          <a:cs typeface="Times New Roman" panose="02020603050405020304" pitchFamily="18" charset="0"/>
                        </a:rPr>
                        <a:t>1.000</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dirty="0">
                          <a:effectLst/>
                          <a:latin typeface="+mn-lt"/>
                          <a:ea typeface="Aptos" panose="020B0004020202020204" pitchFamily="34" charset="0"/>
                          <a:cs typeface="Times New Roman" panose="02020603050405020304" pitchFamily="18" charset="0"/>
                        </a:rPr>
                        <a:t> </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DAE9F7"/>
                    </a:solid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solidFill>
                            <a:srgbClr val="000000"/>
                          </a:solidFill>
                          <a:effectLst/>
                          <a:latin typeface="+mn-lt"/>
                          <a:ea typeface="Aptos" panose="020B0004020202020204" pitchFamily="34" charset="0"/>
                          <a:cs typeface="Times New Roman" panose="02020603050405020304" pitchFamily="18" charset="0"/>
                        </a:rPr>
                        <a:t>1.000</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dirty="0">
                          <a:effectLst/>
                          <a:latin typeface="+mn-lt"/>
                          <a:ea typeface="Aptos" panose="020B0004020202020204" pitchFamily="34" charset="0"/>
                          <a:cs typeface="Times New Roman" panose="02020603050405020304" pitchFamily="18" charset="0"/>
                        </a:rPr>
                        <a:t> </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dirty="0">
                          <a:effectLst/>
                          <a:latin typeface="+mn-lt"/>
                          <a:ea typeface="Aptos" panose="020B0004020202020204" pitchFamily="34" charset="0"/>
                          <a:cs typeface="Times New Roman" panose="02020603050405020304" pitchFamily="18" charset="0"/>
                        </a:rPr>
                        <a:t> </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dirty="0">
                          <a:solidFill>
                            <a:srgbClr val="000000"/>
                          </a:solidFill>
                          <a:effectLst/>
                          <a:latin typeface="+mn-lt"/>
                          <a:ea typeface="Aptos" panose="020B0004020202020204" pitchFamily="34" charset="0"/>
                          <a:cs typeface="Times New Roman" panose="02020603050405020304" pitchFamily="18" charset="0"/>
                        </a:rPr>
                        <a:t>1.000</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dirty="0">
                          <a:effectLst/>
                          <a:latin typeface="+mn-lt"/>
                          <a:ea typeface="Aptos" panose="020B0004020202020204" pitchFamily="34" charset="0"/>
                          <a:cs typeface="Times New Roman" panose="02020603050405020304" pitchFamily="18" charset="0"/>
                        </a:rPr>
                        <a:t> </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pattFill prst="dnDiag">
                      <a:fgClr>
                        <a:srgbClr val="FFFFFF"/>
                      </a:fgClr>
                      <a:bgClr>
                        <a:srgbClr val="9AA5AF"/>
                      </a:bgClr>
                    </a:patt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extLst>
                  <a:ext uri="{0D108BD9-81ED-4DB2-BD59-A6C34878D82A}">
                    <a16:rowId xmlns:a16="http://schemas.microsoft.com/office/drawing/2014/main" val="149830021"/>
                  </a:ext>
                </a:extLst>
              </a:tr>
              <a:tr h="296898">
                <a:tc>
                  <a:txBody>
                    <a:bodyPr/>
                    <a:lstStyle/>
                    <a:p>
                      <a:pPr algn="ctr">
                        <a:lnSpc>
                          <a:spcPct val="115000"/>
                        </a:lnSpc>
                        <a:spcAft>
                          <a:spcPts val="800"/>
                        </a:spcAft>
                      </a:pPr>
                      <a:r>
                        <a:rPr lang="en-US" sz="1600" kern="100" dirty="0">
                          <a:solidFill>
                            <a:srgbClr val="000000"/>
                          </a:solidFill>
                          <a:effectLst/>
                          <a:latin typeface="+mn-lt"/>
                          <a:ea typeface="Aptos" panose="020B0004020202020204" pitchFamily="34" charset="0"/>
                          <a:cs typeface="Times New Roman" panose="02020603050405020304" pitchFamily="18" charset="0"/>
                        </a:rPr>
                        <a:t>1</a:t>
                      </a:r>
                      <a:r>
                        <a:rPr lang="sr-Cyrl-RS" sz="1600" kern="100" dirty="0">
                          <a:solidFill>
                            <a:srgbClr val="000000"/>
                          </a:solidFill>
                          <a:effectLst/>
                          <a:latin typeface="+mn-lt"/>
                          <a:ea typeface="Aptos" panose="020B0004020202020204" pitchFamily="34" charset="0"/>
                          <a:cs typeface="Times New Roman" panose="02020603050405020304" pitchFamily="18" charset="0"/>
                        </a:rPr>
                        <a:t>1.</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FF"/>
                    </a:solidFill>
                  </a:tcPr>
                </a:tc>
                <a:tc>
                  <a:txBody>
                    <a:bodyPr/>
                    <a:lstStyle/>
                    <a:p>
                      <a:pPr algn="ctr">
                        <a:lnSpc>
                          <a:spcPct val="115000"/>
                        </a:lnSpc>
                        <a:spcAft>
                          <a:spcPts val="800"/>
                        </a:spcAft>
                      </a:pPr>
                      <a:r>
                        <a:rPr lang="sr-Cyrl-RS" sz="1600" kern="100" dirty="0">
                          <a:solidFill>
                            <a:srgbClr val="000000"/>
                          </a:solidFill>
                          <a:effectLst/>
                          <a:latin typeface="+mn-lt"/>
                          <a:ea typeface="Aptos" panose="020B0004020202020204" pitchFamily="34" charset="0"/>
                          <a:cs typeface="Times New Roman" panose="02020603050405020304" pitchFamily="18" charset="0"/>
                        </a:rPr>
                        <a:t>1.000</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FF"/>
                    </a:solid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FF"/>
                    </a:solid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FF"/>
                    </a:solid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FF"/>
                    </a:solid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FF"/>
                    </a:solid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FF"/>
                    </a:solid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FF"/>
                    </a:solid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FF"/>
                    </a:solid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FF"/>
                    </a:solid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FF"/>
                    </a:solid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FF"/>
                    </a:solid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FF"/>
                    </a:solidFill>
                  </a:tcPr>
                </a:tc>
                <a:tc>
                  <a:txBody>
                    <a:bodyPr/>
                    <a:lstStyle/>
                    <a:p>
                      <a:pPr>
                        <a:lnSpc>
                          <a:spcPct val="115000"/>
                        </a:lnSpc>
                        <a:spcAft>
                          <a:spcPts val="800"/>
                        </a:spcAft>
                      </a:pPr>
                      <a:r>
                        <a:rPr lang="sr-Cyrl-RS" sz="1600" kern="100" dirty="0">
                          <a:effectLst/>
                          <a:latin typeface="+mn-lt"/>
                          <a:ea typeface="Aptos" panose="020B0004020202020204" pitchFamily="34" charset="0"/>
                          <a:cs typeface="Times New Roman" panose="02020603050405020304" pitchFamily="18" charset="0"/>
                        </a:rPr>
                        <a:t> </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FF"/>
                    </a:solidFill>
                  </a:tcPr>
                </a:tc>
                <a:tc>
                  <a:txBody>
                    <a:bodyPr/>
                    <a:lstStyle/>
                    <a:p>
                      <a:pPr>
                        <a:lnSpc>
                          <a:spcPct val="115000"/>
                        </a:lnSpc>
                        <a:spcAft>
                          <a:spcPts val="800"/>
                        </a:spcAft>
                      </a:pPr>
                      <a:r>
                        <a:rPr lang="sr-Cyrl-RS" sz="1600" kern="100" dirty="0">
                          <a:effectLst/>
                          <a:latin typeface="+mn-lt"/>
                          <a:ea typeface="Aptos" panose="020B0004020202020204" pitchFamily="34" charset="0"/>
                          <a:cs typeface="Times New Roman" panose="02020603050405020304" pitchFamily="18" charset="0"/>
                        </a:rPr>
                        <a:t> </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FF"/>
                    </a:solidFill>
                  </a:tcPr>
                </a:tc>
                <a:extLst>
                  <a:ext uri="{0D108BD9-81ED-4DB2-BD59-A6C34878D82A}">
                    <a16:rowId xmlns:a16="http://schemas.microsoft.com/office/drawing/2014/main" val="2006227289"/>
                  </a:ext>
                </a:extLst>
              </a:tr>
            </a:tbl>
          </a:graphicData>
        </a:graphic>
      </p:graphicFrame>
    </p:spTree>
    <p:extLst>
      <p:ext uri="{BB962C8B-B14F-4D97-AF65-F5344CB8AC3E}">
        <p14:creationId xmlns:p14="http://schemas.microsoft.com/office/powerpoint/2010/main" val="343550217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DC4B43-95D5-95C9-6769-99331D15449C}"/>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F967818E-7FAF-FF40-AD87-C519E30F423C}"/>
              </a:ext>
            </a:extLst>
          </p:cNvPr>
          <p:cNvSpPr/>
          <p:nvPr/>
        </p:nvSpPr>
        <p:spPr>
          <a:xfrm>
            <a:off x="0" y="-1"/>
            <a:ext cx="12192000" cy="1475709"/>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145DC115-838C-226A-CEA2-CD5ED3B52AC5}"/>
              </a:ext>
            </a:extLst>
          </p:cNvPr>
          <p:cNvSpPr/>
          <p:nvPr/>
        </p:nvSpPr>
        <p:spPr>
          <a:xfrm>
            <a:off x="6139892" y="2115290"/>
            <a:ext cx="6096000" cy="369332"/>
          </a:xfrm>
          <a:prstGeom prst="rect">
            <a:avLst/>
          </a:prstGeom>
        </p:spPr>
        <p:txBody>
          <a:bodyPr>
            <a:spAutoFit/>
          </a:bodyPr>
          <a:lstStyle/>
          <a:p>
            <a:endParaRPr lang="en-GB" dirty="0"/>
          </a:p>
        </p:txBody>
      </p:sp>
      <p:sp>
        <p:nvSpPr>
          <p:cNvPr id="66" name="Title 1">
            <a:extLst>
              <a:ext uri="{FF2B5EF4-FFF2-40B4-BE49-F238E27FC236}">
                <a16:creationId xmlns:a16="http://schemas.microsoft.com/office/drawing/2014/main" id="{F90C74BE-7BC5-1F22-058A-732A1A5DBBA0}"/>
              </a:ext>
            </a:extLst>
          </p:cNvPr>
          <p:cNvSpPr txBox="1">
            <a:spLocks/>
          </p:cNvSpPr>
          <p:nvPr/>
        </p:nvSpPr>
        <p:spPr>
          <a:xfrm>
            <a:off x="381000" y="45204"/>
            <a:ext cx="11277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lgn="ctr">
              <a:defRPr/>
            </a:pPr>
            <a:r>
              <a:rPr kumimoji="0" lang="sr-Cyrl-RS" sz="4000" b="1" i="0" u="none" strike="noStrike" kern="1200" cap="none" spc="0" normalizeH="0" baseline="0" noProof="0" dirty="0">
                <a:ln>
                  <a:noFill/>
                </a:ln>
                <a:solidFill>
                  <a:schemeClr val="bg1"/>
                </a:solidFill>
                <a:effectLst/>
                <a:uLnTx/>
                <a:uFillTx/>
                <a:latin typeface="Calibri Light" panose="020F0302020204030204"/>
              </a:rPr>
              <a:t>Примери - Појединачна евиденција ПДВ</a:t>
            </a:r>
          </a:p>
          <a:p>
            <a:pPr lvl="0" algn="ctr">
              <a:defRPr/>
            </a:pPr>
            <a:r>
              <a:rPr lang="sr-Cyrl-RS" sz="4000" b="1" dirty="0">
                <a:solidFill>
                  <a:schemeClr val="bg1"/>
                </a:solidFill>
                <a:latin typeface="Calibri Light" panose="020F0302020204030204"/>
              </a:rPr>
              <a:t>(порески период јануар 2025.)</a:t>
            </a:r>
            <a:endParaRPr kumimoji="0" lang="sr-Latn-RS" sz="3200" b="1" i="0" u="none" strike="noStrike" kern="1200" cap="none" spc="0" normalizeH="0" baseline="0" noProof="0" dirty="0">
              <a:ln>
                <a:noFill/>
              </a:ln>
              <a:solidFill>
                <a:schemeClr val="bg1"/>
              </a:solidFill>
              <a:effectLst/>
              <a:uLnTx/>
              <a:uFillTx/>
              <a:latin typeface="Calibri Light" panose="020F0302020204030204"/>
            </a:endParaRPr>
          </a:p>
        </p:txBody>
      </p:sp>
      <p:sp>
        <p:nvSpPr>
          <p:cNvPr id="68" name="TextBox 67">
            <a:extLst>
              <a:ext uri="{FF2B5EF4-FFF2-40B4-BE49-F238E27FC236}">
                <a16:creationId xmlns:a16="http://schemas.microsoft.com/office/drawing/2014/main" id="{6C87EF45-622A-2881-3FA8-02245EC80B4E}"/>
              </a:ext>
            </a:extLst>
          </p:cNvPr>
          <p:cNvSpPr txBox="1"/>
          <p:nvPr/>
        </p:nvSpPr>
        <p:spPr>
          <a:xfrm>
            <a:off x="38100" y="1475708"/>
            <a:ext cx="11849100" cy="735266"/>
          </a:xfrm>
          <a:prstGeom prst="rect">
            <a:avLst/>
          </a:prstGeom>
          <a:noFill/>
        </p:spPr>
        <p:txBody>
          <a:bodyPr wrap="square">
            <a:spAutoFit/>
          </a:bodyPr>
          <a:lstStyle/>
          <a:p>
            <a:pPr marL="717550" indent="-354013" algn="just">
              <a:buFont typeface="Arial" panose="020B0604020202020204" pitchFamily="34" charset="0"/>
              <a:buChar char="•"/>
            </a:pPr>
            <a:endParaRPr lang="en-US" sz="1100" dirty="0"/>
          </a:p>
          <a:p>
            <a:pPr marL="717550" lvl="0" algn="just">
              <a:lnSpc>
                <a:spcPct val="115000"/>
              </a:lnSpc>
              <a:spcBef>
                <a:spcPct val="20000"/>
              </a:spcBef>
              <a:spcAft>
                <a:spcPts val="1000"/>
              </a:spcAft>
              <a:buSzPct val="95000"/>
              <a:tabLst>
                <a:tab pos="717550" algn="l"/>
              </a:tabLst>
            </a:pPr>
            <a:endParaRPr lang="ru-RU" sz="2400" dirty="0"/>
          </a:p>
        </p:txBody>
      </p:sp>
      <p:sp>
        <p:nvSpPr>
          <p:cNvPr id="10" name="TextBox 9">
            <a:extLst>
              <a:ext uri="{FF2B5EF4-FFF2-40B4-BE49-F238E27FC236}">
                <a16:creationId xmlns:a16="http://schemas.microsoft.com/office/drawing/2014/main" id="{4AC2FBCC-FA8F-D09F-CAD6-F754DBCCEC18}"/>
              </a:ext>
            </a:extLst>
          </p:cNvPr>
          <p:cNvSpPr txBox="1"/>
          <p:nvPr/>
        </p:nvSpPr>
        <p:spPr>
          <a:xfrm>
            <a:off x="10134600" y="6316919"/>
            <a:ext cx="3005017" cy="461665"/>
          </a:xfrm>
          <a:prstGeom prst="rect">
            <a:avLst/>
          </a:prstGeom>
          <a:noFill/>
        </p:spPr>
        <p:txBody>
          <a:bodyPr wrap="square" rtlCol="0">
            <a:spAutoFit/>
          </a:bodyPr>
          <a:lstStyle/>
          <a:p>
            <a:r>
              <a:rPr lang="sr-Cyrl-RS" sz="1200" b="1" dirty="0">
                <a:solidFill>
                  <a:srgbClr val="17375E"/>
                </a:solidFill>
                <a:latin typeface="Segoe UI" panose="020B0502040204020203" pitchFamily="34" charset="0"/>
                <a:cs typeface="Segoe UI" panose="020B0502040204020203" pitchFamily="34" charset="0"/>
              </a:rPr>
              <a:t>Министарство финансија</a:t>
            </a:r>
            <a:r>
              <a:rPr lang="en-GB" sz="1200" b="1" dirty="0">
                <a:solidFill>
                  <a:srgbClr val="17375E"/>
                </a:solidFill>
                <a:latin typeface="Segoe UI" panose="020B0502040204020203" pitchFamily="34" charset="0"/>
                <a:cs typeface="Segoe UI" panose="020B0502040204020203" pitchFamily="34" charset="0"/>
              </a:rPr>
              <a:t> </a:t>
            </a:r>
            <a:endParaRPr lang="sr-Cyrl-RS" sz="1200" b="1" dirty="0">
              <a:solidFill>
                <a:srgbClr val="17375E"/>
              </a:solidFill>
              <a:latin typeface="Segoe UI" panose="020B0502040204020203" pitchFamily="34" charset="0"/>
              <a:cs typeface="Segoe UI" panose="020B0502040204020203" pitchFamily="34" charset="0"/>
            </a:endParaRPr>
          </a:p>
          <a:p>
            <a:r>
              <a:rPr lang="sr-Cyrl-RS" sz="1200" dirty="0">
                <a:solidFill>
                  <a:srgbClr val="17375E"/>
                </a:solidFill>
                <a:latin typeface="Segoe UI" panose="020B0502040204020203" pitchFamily="34" charset="0"/>
                <a:cs typeface="Segoe UI" panose="020B0502040204020203" pitchFamily="34" charset="0"/>
              </a:rPr>
              <a:t>Република Србија</a:t>
            </a:r>
            <a:endParaRPr lang="en-GB" sz="1200" dirty="0">
              <a:solidFill>
                <a:srgbClr val="17375E"/>
              </a:solidFill>
              <a:latin typeface="Segoe UI" panose="020B0502040204020203" pitchFamily="34" charset="0"/>
              <a:cs typeface="Segoe UI" panose="020B0502040204020203" pitchFamily="34" charset="0"/>
            </a:endParaRPr>
          </a:p>
        </p:txBody>
      </p:sp>
      <p:sp>
        <p:nvSpPr>
          <p:cNvPr id="11" name="object 4">
            <a:extLst>
              <a:ext uri="{FF2B5EF4-FFF2-40B4-BE49-F238E27FC236}">
                <a16:creationId xmlns:a16="http://schemas.microsoft.com/office/drawing/2014/main" id="{AA553E77-746C-6368-1C9C-0D2881600273}"/>
              </a:ext>
            </a:extLst>
          </p:cNvPr>
          <p:cNvSpPr/>
          <p:nvPr/>
        </p:nvSpPr>
        <p:spPr>
          <a:xfrm>
            <a:off x="9777678" y="6159765"/>
            <a:ext cx="377437" cy="618819"/>
          </a:xfrm>
          <a:prstGeom prst="rect">
            <a:avLst/>
          </a:prstGeom>
          <a:blipFill>
            <a:blip r:embed="rId2" cstate="print"/>
            <a:stretch>
              <a:fillRect/>
            </a:stretch>
          </a:blipFill>
        </p:spPr>
        <p:txBody>
          <a:bodyPr wrap="square" lIns="0" tIns="0" rIns="0" bIns="0" rtlCol="0"/>
          <a:lstStyle/>
          <a:p>
            <a:endParaRPr dirty="0"/>
          </a:p>
        </p:txBody>
      </p:sp>
      <p:grpSp>
        <p:nvGrpSpPr>
          <p:cNvPr id="8" name="Group 7">
            <a:extLst>
              <a:ext uri="{FF2B5EF4-FFF2-40B4-BE49-F238E27FC236}">
                <a16:creationId xmlns:a16="http://schemas.microsoft.com/office/drawing/2014/main" id="{515298DF-52F8-1708-F940-A00019C98600}"/>
              </a:ext>
            </a:extLst>
          </p:cNvPr>
          <p:cNvGrpSpPr/>
          <p:nvPr/>
        </p:nvGrpSpPr>
        <p:grpSpPr>
          <a:xfrm>
            <a:off x="38100" y="6229918"/>
            <a:ext cx="2168980" cy="548666"/>
            <a:chOff x="38100" y="6229918"/>
            <a:chExt cx="2168980" cy="548666"/>
          </a:xfrm>
        </p:grpSpPr>
        <p:pic>
          <p:nvPicPr>
            <p:cNvPr id="9" name="Picture 8">
              <a:extLst>
                <a:ext uri="{FF2B5EF4-FFF2-40B4-BE49-F238E27FC236}">
                  <a16:creationId xmlns:a16="http://schemas.microsoft.com/office/drawing/2014/main" id="{0EAA31CB-C75E-ED8A-AC09-4AE85EB5084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100" y="6229918"/>
              <a:ext cx="980949" cy="548666"/>
            </a:xfrm>
            <a:prstGeom prst="rect">
              <a:avLst/>
            </a:prstGeom>
          </p:spPr>
        </p:pic>
        <p:pic>
          <p:nvPicPr>
            <p:cNvPr id="12" name="Picture 11">
              <a:extLst>
                <a:ext uri="{FF2B5EF4-FFF2-40B4-BE49-F238E27FC236}">
                  <a16:creationId xmlns:a16="http://schemas.microsoft.com/office/drawing/2014/main" id="{2F01AA7E-AA8B-3E03-4441-6FCFF83122A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43000" y="6316919"/>
              <a:ext cx="1064080" cy="458885"/>
            </a:xfrm>
            <a:prstGeom prst="rect">
              <a:avLst/>
            </a:prstGeom>
          </p:spPr>
        </p:pic>
      </p:grpSp>
      <p:graphicFrame>
        <p:nvGraphicFramePr>
          <p:cNvPr id="5" name="Table 4">
            <a:extLst>
              <a:ext uri="{FF2B5EF4-FFF2-40B4-BE49-F238E27FC236}">
                <a16:creationId xmlns:a16="http://schemas.microsoft.com/office/drawing/2014/main" id="{07B4C20E-0074-968A-99EE-2E7D0F7C177B}"/>
              </a:ext>
            </a:extLst>
          </p:cNvPr>
          <p:cNvGraphicFramePr>
            <a:graphicFrameLocks noGrp="1"/>
          </p:cNvGraphicFramePr>
          <p:nvPr>
            <p:extLst>
              <p:ext uri="{D42A27DB-BD31-4B8C-83A1-F6EECF244321}">
                <p14:modId xmlns:p14="http://schemas.microsoft.com/office/powerpoint/2010/main" val="1931500527"/>
              </p:ext>
            </p:extLst>
          </p:nvPr>
        </p:nvGraphicFramePr>
        <p:xfrm>
          <a:off x="533401" y="1937999"/>
          <a:ext cx="10744199" cy="4105270"/>
        </p:xfrm>
        <a:graphic>
          <a:graphicData uri="http://schemas.openxmlformats.org/drawingml/2006/table">
            <a:tbl>
              <a:tblPr firstRow="1" firstCol="1" bandRow="1"/>
              <a:tblGrid>
                <a:gridCol w="847832">
                  <a:extLst>
                    <a:ext uri="{9D8B030D-6E8A-4147-A177-3AD203B41FA5}">
                      <a16:colId xmlns:a16="http://schemas.microsoft.com/office/drawing/2014/main" val="2435742367"/>
                    </a:ext>
                  </a:extLst>
                </a:gridCol>
                <a:gridCol w="847832">
                  <a:extLst>
                    <a:ext uri="{9D8B030D-6E8A-4147-A177-3AD203B41FA5}">
                      <a16:colId xmlns:a16="http://schemas.microsoft.com/office/drawing/2014/main" val="4216979648"/>
                    </a:ext>
                  </a:extLst>
                </a:gridCol>
                <a:gridCol w="706527">
                  <a:extLst>
                    <a:ext uri="{9D8B030D-6E8A-4147-A177-3AD203B41FA5}">
                      <a16:colId xmlns:a16="http://schemas.microsoft.com/office/drawing/2014/main" val="4116294739"/>
                    </a:ext>
                  </a:extLst>
                </a:gridCol>
                <a:gridCol w="706527">
                  <a:extLst>
                    <a:ext uri="{9D8B030D-6E8A-4147-A177-3AD203B41FA5}">
                      <a16:colId xmlns:a16="http://schemas.microsoft.com/office/drawing/2014/main" val="1106385255"/>
                    </a:ext>
                  </a:extLst>
                </a:gridCol>
                <a:gridCol w="423915">
                  <a:extLst>
                    <a:ext uri="{9D8B030D-6E8A-4147-A177-3AD203B41FA5}">
                      <a16:colId xmlns:a16="http://schemas.microsoft.com/office/drawing/2014/main" val="2541015470"/>
                    </a:ext>
                  </a:extLst>
                </a:gridCol>
                <a:gridCol w="706527">
                  <a:extLst>
                    <a:ext uri="{9D8B030D-6E8A-4147-A177-3AD203B41FA5}">
                      <a16:colId xmlns:a16="http://schemas.microsoft.com/office/drawing/2014/main" val="2617208267"/>
                    </a:ext>
                  </a:extLst>
                </a:gridCol>
                <a:gridCol w="706527">
                  <a:extLst>
                    <a:ext uri="{9D8B030D-6E8A-4147-A177-3AD203B41FA5}">
                      <a16:colId xmlns:a16="http://schemas.microsoft.com/office/drawing/2014/main" val="2529959926"/>
                    </a:ext>
                  </a:extLst>
                </a:gridCol>
                <a:gridCol w="919317">
                  <a:extLst>
                    <a:ext uri="{9D8B030D-6E8A-4147-A177-3AD203B41FA5}">
                      <a16:colId xmlns:a16="http://schemas.microsoft.com/office/drawing/2014/main" val="3651945873"/>
                    </a:ext>
                  </a:extLst>
                </a:gridCol>
                <a:gridCol w="919317">
                  <a:extLst>
                    <a:ext uri="{9D8B030D-6E8A-4147-A177-3AD203B41FA5}">
                      <a16:colId xmlns:a16="http://schemas.microsoft.com/office/drawing/2014/main" val="1525511294"/>
                    </a:ext>
                  </a:extLst>
                </a:gridCol>
                <a:gridCol w="423915">
                  <a:extLst>
                    <a:ext uri="{9D8B030D-6E8A-4147-A177-3AD203B41FA5}">
                      <a16:colId xmlns:a16="http://schemas.microsoft.com/office/drawing/2014/main" val="3732571635"/>
                    </a:ext>
                  </a:extLst>
                </a:gridCol>
                <a:gridCol w="707359">
                  <a:extLst>
                    <a:ext uri="{9D8B030D-6E8A-4147-A177-3AD203B41FA5}">
                      <a16:colId xmlns:a16="http://schemas.microsoft.com/office/drawing/2014/main" val="3618549327"/>
                    </a:ext>
                  </a:extLst>
                </a:gridCol>
                <a:gridCol w="707359">
                  <a:extLst>
                    <a:ext uri="{9D8B030D-6E8A-4147-A177-3AD203B41FA5}">
                      <a16:colId xmlns:a16="http://schemas.microsoft.com/office/drawing/2014/main" val="1395863245"/>
                    </a:ext>
                  </a:extLst>
                </a:gridCol>
                <a:gridCol w="707359">
                  <a:extLst>
                    <a:ext uri="{9D8B030D-6E8A-4147-A177-3AD203B41FA5}">
                      <a16:colId xmlns:a16="http://schemas.microsoft.com/office/drawing/2014/main" val="3340293945"/>
                    </a:ext>
                  </a:extLst>
                </a:gridCol>
                <a:gridCol w="707359">
                  <a:extLst>
                    <a:ext uri="{9D8B030D-6E8A-4147-A177-3AD203B41FA5}">
                      <a16:colId xmlns:a16="http://schemas.microsoft.com/office/drawing/2014/main" val="1914661702"/>
                    </a:ext>
                  </a:extLst>
                </a:gridCol>
                <a:gridCol w="706527">
                  <a:extLst>
                    <a:ext uri="{9D8B030D-6E8A-4147-A177-3AD203B41FA5}">
                      <a16:colId xmlns:a16="http://schemas.microsoft.com/office/drawing/2014/main" val="3891655853"/>
                    </a:ext>
                  </a:extLst>
                </a:gridCol>
              </a:tblGrid>
              <a:tr h="320970">
                <a:tc rowSpan="2">
                  <a:txBody>
                    <a:bodyPr/>
                    <a:lstStyle/>
                    <a:p>
                      <a:pPr>
                        <a:lnSpc>
                          <a:spcPct val="115000"/>
                        </a:lnSpc>
                        <a:spcAft>
                          <a:spcPts val="800"/>
                        </a:spcAft>
                      </a:pPr>
                      <a:r>
                        <a:rPr lang="sr-Cyrl-RS" sz="1600" b="1" kern="100" dirty="0">
                          <a:solidFill>
                            <a:srgbClr val="000000"/>
                          </a:solidFill>
                          <a:effectLst/>
                          <a:latin typeface="+mn-lt"/>
                          <a:ea typeface="Aptos" panose="020B0004020202020204" pitchFamily="34" charset="0"/>
                          <a:cs typeface="Times New Roman" panose="02020603050405020304" pitchFamily="18" charset="0"/>
                        </a:rPr>
                        <a:t>Пример</a:t>
                      </a:r>
                      <a:endParaRPr lang="en-US" sz="1600" kern="100" dirty="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tabLst>
                          <a:tab pos="249555" algn="l"/>
                        </a:tabLst>
                      </a:pPr>
                      <a:r>
                        <a:rPr lang="sr-Cyrl-RS" sz="1600" b="1" kern="100" dirty="0">
                          <a:solidFill>
                            <a:srgbClr val="000000"/>
                          </a:solidFill>
                          <a:effectLst/>
                          <a:latin typeface="+mn-lt"/>
                          <a:ea typeface="Aptos" panose="020B0004020202020204" pitchFamily="34" charset="0"/>
                          <a:cs typeface="Times New Roman" panose="02020603050405020304" pitchFamily="18" charset="0"/>
                        </a:rPr>
                        <a:t>Јануар</a:t>
                      </a:r>
                      <a:endParaRPr lang="en-US" sz="1600" kern="100" dirty="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gridSpan="13">
                  <a:txBody>
                    <a:bodyPr/>
                    <a:lstStyle/>
                    <a:p>
                      <a:pPr algn="ctr">
                        <a:lnSpc>
                          <a:spcPct val="115000"/>
                        </a:lnSpc>
                        <a:spcAft>
                          <a:spcPts val="800"/>
                        </a:spcAft>
                      </a:pPr>
                      <a:r>
                        <a:rPr lang="sr-Cyrl-RS" sz="1600" b="1" kern="100">
                          <a:solidFill>
                            <a:srgbClr val="000000"/>
                          </a:solidFill>
                          <a:effectLst/>
                          <a:latin typeface="+mn-lt"/>
                          <a:ea typeface="Aptos" panose="020B0004020202020204" pitchFamily="34" charset="0"/>
                          <a:cs typeface="Times New Roman" panose="02020603050405020304" pitchFamily="18" charset="0"/>
                        </a:rPr>
                        <a:t>Фебруар</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873236839"/>
                  </a:ext>
                </a:extLst>
              </a:tr>
              <a:tr h="320970">
                <a:tc vMerge="1">
                  <a:txBody>
                    <a:bodyPr/>
                    <a:lstStyle/>
                    <a:p>
                      <a:endParaRPr lang="en-US"/>
                    </a:p>
                  </a:txBody>
                  <a:tcPr/>
                </a:tc>
                <a:tc>
                  <a:txBody>
                    <a:bodyPr/>
                    <a:lstStyle/>
                    <a:p>
                      <a:pPr algn="ctr">
                        <a:lnSpc>
                          <a:spcPct val="115000"/>
                        </a:lnSpc>
                        <a:spcAft>
                          <a:spcPts val="800"/>
                        </a:spcAft>
                      </a:pPr>
                      <a:r>
                        <a:rPr lang="sr-Cyrl-RS" sz="1600" kern="100">
                          <a:solidFill>
                            <a:srgbClr val="000000"/>
                          </a:solidFill>
                          <a:effectLst/>
                          <a:latin typeface="+mn-lt"/>
                          <a:ea typeface="Aptos" panose="020B0004020202020204" pitchFamily="34" charset="0"/>
                          <a:cs typeface="Times New Roman" panose="02020603050405020304" pitchFamily="18" charset="0"/>
                        </a:rPr>
                        <a:t>1 – 31</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dirty="0">
                          <a:solidFill>
                            <a:srgbClr val="000000"/>
                          </a:solidFill>
                          <a:effectLst/>
                          <a:latin typeface="+mn-lt"/>
                          <a:ea typeface="Aptos" panose="020B0004020202020204" pitchFamily="34" charset="0"/>
                          <a:cs typeface="Times New Roman" panose="02020603050405020304" pitchFamily="18" charset="0"/>
                        </a:rPr>
                        <a:t>1</a:t>
                      </a:r>
                      <a:endParaRPr lang="en-US" sz="1600" kern="100" dirty="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dirty="0">
                          <a:solidFill>
                            <a:srgbClr val="000000"/>
                          </a:solidFill>
                          <a:effectLst/>
                          <a:latin typeface="+mn-lt"/>
                          <a:ea typeface="Aptos" panose="020B0004020202020204" pitchFamily="34" charset="0"/>
                          <a:cs typeface="Times New Roman" panose="02020603050405020304" pitchFamily="18" charset="0"/>
                        </a:rPr>
                        <a:t>2</a:t>
                      </a:r>
                      <a:endParaRPr lang="en-US" sz="1600" kern="100" dirty="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solidFill>
                            <a:srgbClr val="000000"/>
                          </a:solidFill>
                          <a:effectLst/>
                          <a:latin typeface="+mn-lt"/>
                          <a:ea typeface="Aptos" panose="020B0004020202020204" pitchFamily="34" charset="0"/>
                          <a:cs typeface="Times New Roman" panose="02020603050405020304" pitchFamily="18" charset="0"/>
                        </a:rPr>
                        <a:t>3</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FF"/>
                    </a:solidFill>
                  </a:tcPr>
                </a:tc>
                <a:tc>
                  <a:txBody>
                    <a:bodyPr/>
                    <a:lstStyle/>
                    <a:p>
                      <a:pPr algn="ctr">
                        <a:lnSpc>
                          <a:spcPct val="115000"/>
                        </a:lnSpc>
                        <a:spcAft>
                          <a:spcPts val="800"/>
                        </a:spcAft>
                      </a:pPr>
                      <a:r>
                        <a:rPr lang="sr-Cyrl-RS" sz="1600" kern="100">
                          <a:solidFill>
                            <a:srgbClr val="000000"/>
                          </a:solidFill>
                          <a:effectLst/>
                          <a:latin typeface="+mn-lt"/>
                          <a:ea typeface="Aptos" panose="020B0004020202020204" pitchFamily="34" charset="0"/>
                          <a:cs typeface="Times New Roman" panose="02020603050405020304" pitchFamily="18" charset="0"/>
                        </a:rPr>
                        <a:t>4</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solidFill>
                            <a:srgbClr val="000000"/>
                          </a:solidFill>
                          <a:effectLst/>
                          <a:latin typeface="+mn-lt"/>
                          <a:ea typeface="Aptos" panose="020B0004020202020204" pitchFamily="34" charset="0"/>
                          <a:cs typeface="Times New Roman" panose="02020603050405020304" pitchFamily="18" charset="0"/>
                        </a:rPr>
                        <a:t>5</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solidFill>
                            <a:srgbClr val="000000"/>
                          </a:solidFill>
                          <a:effectLst/>
                          <a:latin typeface="+mn-lt"/>
                          <a:ea typeface="Aptos" panose="020B0004020202020204" pitchFamily="34" charset="0"/>
                          <a:cs typeface="Times New Roman" panose="02020603050405020304" pitchFamily="18" charset="0"/>
                        </a:rPr>
                        <a:t>6</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solidFill>
                            <a:srgbClr val="000000"/>
                          </a:solidFill>
                          <a:effectLst/>
                          <a:latin typeface="+mn-lt"/>
                          <a:ea typeface="Aptos" panose="020B0004020202020204" pitchFamily="34" charset="0"/>
                          <a:cs typeface="Times New Roman" panose="02020603050405020304" pitchFamily="18" charset="0"/>
                        </a:rPr>
                        <a:t>7</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solidFill>
                            <a:srgbClr val="000000"/>
                          </a:solidFill>
                          <a:effectLst/>
                          <a:latin typeface="+mn-lt"/>
                          <a:ea typeface="Aptos" panose="020B0004020202020204" pitchFamily="34" charset="0"/>
                          <a:cs typeface="Times New Roman" panose="02020603050405020304" pitchFamily="18" charset="0"/>
                        </a:rPr>
                        <a:t>8</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solidFill>
                            <a:srgbClr val="000000"/>
                          </a:solidFill>
                          <a:effectLst/>
                          <a:latin typeface="+mn-lt"/>
                          <a:ea typeface="Aptos" panose="020B0004020202020204" pitchFamily="34" charset="0"/>
                          <a:cs typeface="Times New Roman" panose="02020603050405020304" pitchFamily="18" charset="0"/>
                        </a:rPr>
                        <a:t>9</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solidFill>
                            <a:srgbClr val="000000"/>
                          </a:solidFill>
                          <a:effectLst/>
                          <a:latin typeface="+mn-lt"/>
                          <a:ea typeface="Aptos" panose="020B0004020202020204" pitchFamily="34" charset="0"/>
                          <a:cs typeface="Times New Roman" panose="02020603050405020304" pitchFamily="18" charset="0"/>
                        </a:rPr>
                        <a:t>10</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solidFill>
                            <a:srgbClr val="000000"/>
                          </a:solidFill>
                          <a:effectLst/>
                          <a:latin typeface="+mn-lt"/>
                          <a:ea typeface="Aptos" panose="020B0004020202020204" pitchFamily="34" charset="0"/>
                          <a:cs typeface="Times New Roman" panose="02020603050405020304" pitchFamily="18" charset="0"/>
                        </a:rPr>
                        <a:t>11</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solidFill>
                            <a:srgbClr val="000000"/>
                          </a:solidFill>
                          <a:effectLst/>
                          <a:latin typeface="+mn-lt"/>
                          <a:ea typeface="Aptos" panose="020B0004020202020204" pitchFamily="34" charset="0"/>
                          <a:cs typeface="Times New Roman" panose="02020603050405020304" pitchFamily="18" charset="0"/>
                        </a:rPr>
                        <a:t>12</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solidFill>
                            <a:srgbClr val="000000"/>
                          </a:solidFill>
                          <a:effectLst/>
                          <a:latin typeface="+mn-lt"/>
                          <a:ea typeface="Aptos" panose="020B0004020202020204" pitchFamily="34" charset="0"/>
                          <a:cs typeface="Times New Roman" panose="02020603050405020304" pitchFamily="18" charset="0"/>
                        </a:rPr>
                        <a:t>13-28</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extLst>
                  <a:ext uri="{0D108BD9-81ED-4DB2-BD59-A6C34878D82A}">
                    <a16:rowId xmlns:a16="http://schemas.microsoft.com/office/drawing/2014/main" val="1433246857"/>
                  </a:ext>
                </a:extLst>
              </a:tr>
              <a:tr h="320970">
                <a:tc gridSpan="15">
                  <a:txBody>
                    <a:bodyPr/>
                    <a:lstStyle/>
                    <a:p>
                      <a:pPr algn="ctr">
                        <a:lnSpc>
                          <a:spcPct val="115000"/>
                        </a:lnSpc>
                        <a:spcAft>
                          <a:spcPts val="800"/>
                        </a:spcAft>
                      </a:pPr>
                      <a:r>
                        <a:rPr lang="en-US" sz="1600" b="1" kern="100" dirty="0">
                          <a:solidFill>
                            <a:srgbClr val="000000"/>
                          </a:solidFill>
                          <a:effectLst/>
                          <a:latin typeface="+mn-lt"/>
                          <a:ea typeface="Aptos" panose="020B0004020202020204" pitchFamily="34" charset="0"/>
                          <a:cs typeface="Times New Roman" panose="02020603050405020304" pitchFamily="18" charset="0"/>
                        </a:rPr>
                        <a:t>I </a:t>
                      </a:r>
                      <a:r>
                        <a:rPr lang="sr-Cyrl-RS" sz="1600" b="1" kern="100" dirty="0">
                          <a:solidFill>
                            <a:srgbClr val="000000"/>
                          </a:solidFill>
                          <a:effectLst/>
                          <a:latin typeface="+mn-lt"/>
                          <a:ea typeface="Aptos" panose="020B0004020202020204" pitchFamily="34" charset="0"/>
                          <a:cs typeface="Times New Roman" panose="02020603050405020304" pitchFamily="18" charset="0"/>
                        </a:rPr>
                        <a:t>претпоставка - не врши се кориговање </a:t>
                      </a:r>
                      <a:r>
                        <a:rPr lang="en-US" sz="1600" b="1" kern="100" dirty="0">
                          <a:solidFill>
                            <a:srgbClr val="000000"/>
                          </a:solidFill>
                          <a:effectLst/>
                          <a:latin typeface="+mn-lt"/>
                          <a:ea typeface="Aptos" panose="020B0004020202020204" pitchFamily="34" charset="0"/>
                          <a:cs typeface="Times New Roman" panose="02020603050405020304" pitchFamily="18" charset="0"/>
                        </a:rPr>
                        <a:t>/ </a:t>
                      </a:r>
                      <a:r>
                        <a:rPr lang="sr-Cyrl-RS" sz="1600" b="1" kern="100" dirty="0">
                          <a:solidFill>
                            <a:srgbClr val="000000"/>
                          </a:solidFill>
                          <a:effectLst/>
                          <a:latin typeface="+mn-lt"/>
                          <a:ea typeface="Aptos" panose="020B0004020202020204" pitchFamily="34" charset="0"/>
                          <a:cs typeface="Times New Roman" panose="02020603050405020304" pitchFamily="18" charset="0"/>
                        </a:rPr>
                        <a:t>ажурирање ЕПП</a:t>
                      </a:r>
                      <a:endParaRPr lang="en-US" sz="1600" kern="100" dirty="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611439820"/>
                  </a:ext>
                </a:extLst>
              </a:tr>
              <a:tr h="785590">
                <a:tc>
                  <a:txBody>
                    <a:bodyPr/>
                    <a:lstStyle/>
                    <a:p>
                      <a:pPr algn="ctr">
                        <a:lnSpc>
                          <a:spcPct val="115000"/>
                        </a:lnSpc>
                        <a:spcAft>
                          <a:spcPts val="800"/>
                        </a:spcAft>
                      </a:pPr>
                      <a:r>
                        <a:rPr lang="sr-Cyrl-RS" sz="1600" kern="100">
                          <a:solidFill>
                            <a:srgbClr val="000000"/>
                          </a:solidFill>
                          <a:effectLst/>
                          <a:latin typeface="+mn-lt"/>
                          <a:ea typeface="Aptos" panose="020B0004020202020204" pitchFamily="34" charset="0"/>
                          <a:cs typeface="Times New Roman" panose="02020603050405020304" pitchFamily="18" charset="0"/>
                        </a:rPr>
                        <a:t>1.</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dirty="0">
                          <a:solidFill>
                            <a:srgbClr val="000000"/>
                          </a:solidFill>
                          <a:effectLst/>
                          <a:latin typeface="+mn-lt"/>
                          <a:ea typeface="Aptos" panose="020B0004020202020204" pitchFamily="34" charset="0"/>
                          <a:cs typeface="Times New Roman" panose="02020603050405020304" pitchFamily="18" charset="0"/>
                        </a:rPr>
                        <a:t>Е</a:t>
                      </a:r>
                      <a:endParaRPr lang="en-US" sz="1600" kern="100" dirty="0">
                        <a:effectLst/>
                        <a:latin typeface="+mn-lt"/>
                        <a:ea typeface="Aptos" panose="020B0004020202020204" pitchFamily="34" charset="0"/>
                        <a:cs typeface="Times New Roman" panose="02020603050405020304" pitchFamily="18" charset="0"/>
                      </a:endParaRPr>
                    </a:p>
                    <a:p>
                      <a:pPr algn="ctr">
                        <a:lnSpc>
                          <a:spcPct val="115000"/>
                        </a:lnSpc>
                        <a:spcAft>
                          <a:spcPts val="800"/>
                        </a:spcAft>
                      </a:pPr>
                      <a:r>
                        <a:rPr lang="sr-Cyrl-RS" sz="1600" kern="100" dirty="0">
                          <a:solidFill>
                            <a:srgbClr val="000000"/>
                          </a:solidFill>
                          <a:effectLst/>
                          <a:latin typeface="+mn-lt"/>
                          <a:ea typeface="Aptos" panose="020B0004020202020204" pitchFamily="34" charset="0"/>
                          <a:cs typeface="Times New Roman" panose="02020603050405020304" pitchFamily="18" charset="0"/>
                        </a:rPr>
                        <a:t>1.000</a:t>
                      </a:r>
                      <a:endParaRPr lang="en-US" sz="1600" kern="100" dirty="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dirty="0">
                          <a:solidFill>
                            <a:srgbClr val="000000"/>
                          </a:solidFill>
                          <a:effectLst/>
                          <a:latin typeface="+mn-lt"/>
                          <a:ea typeface="Aptos" panose="020B0004020202020204" pitchFamily="34" charset="0"/>
                          <a:cs typeface="Times New Roman" panose="02020603050405020304" pitchFamily="18" charset="0"/>
                        </a:rPr>
                        <a:t>П</a:t>
                      </a:r>
                      <a:endParaRPr lang="en-US" sz="1600" kern="100" dirty="0">
                        <a:effectLst/>
                        <a:latin typeface="+mn-lt"/>
                        <a:ea typeface="Aptos" panose="020B0004020202020204" pitchFamily="34" charset="0"/>
                        <a:cs typeface="Times New Roman" panose="02020603050405020304" pitchFamily="18" charset="0"/>
                      </a:endParaRPr>
                    </a:p>
                    <a:p>
                      <a:pPr algn="ctr">
                        <a:lnSpc>
                          <a:spcPct val="115000"/>
                        </a:lnSpc>
                        <a:spcAft>
                          <a:spcPts val="800"/>
                        </a:spcAft>
                      </a:pPr>
                      <a:r>
                        <a:rPr lang="sr-Cyrl-RS" sz="1600" kern="100" dirty="0">
                          <a:solidFill>
                            <a:srgbClr val="000000"/>
                          </a:solidFill>
                          <a:effectLst/>
                          <a:latin typeface="+mn-lt"/>
                          <a:ea typeface="Aptos" panose="020B0004020202020204" pitchFamily="34" charset="0"/>
                          <a:cs typeface="Times New Roman" panose="02020603050405020304" pitchFamily="18" charset="0"/>
                        </a:rPr>
                        <a:t>-1.000</a:t>
                      </a:r>
                      <a:endParaRPr lang="en-US" sz="1600" kern="100" dirty="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pattFill prst="dnDiag">
                      <a:fgClr>
                        <a:srgbClr val="FFFFFF"/>
                      </a:fgClr>
                      <a:bgClr>
                        <a:srgbClr val="9AA5AF"/>
                      </a:bgClr>
                    </a:pattFill>
                  </a:tcPr>
                </a:tc>
                <a:tc>
                  <a:txBody>
                    <a:bodyPr/>
                    <a:lstStyle/>
                    <a:p>
                      <a:pPr>
                        <a:lnSpc>
                          <a:spcPct val="115000"/>
                        </a:lnSpc>
                        <a:spcAft>
                          <a:spcPts val="800"/>
                        </a:spcAft>
                      </a:pPr>
                      <a:r>
                        <a:rPr lang="sr-Cyrl-RS" sz="1600" kern="100" dirty="0">
                          <a:effectLst/>
                          <a:latin typeface="+mn-lt"/>
                          <a:ea typeface="Aptos" panose="020B0004020202020204" pitchFamily="34" charset="0"/>
                          <a:cs typeface="Times New Roman" panose="02020603050405020304" pitchFamily="18" charset="0"/>
                        </a:rPr>
                        <a:t> </a:t>
                      </a:r>
                      <a:endParaRPr lang="en-US" sz="1600" kern="100" dirty="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dirty="0">
                          <a:effectLst/>
                          <a:latin typeface="+mn-lt"/>
                          <a:ea typeface="Aptos" panose="020B0004020202020204" pitchFamily="34" charset="0"/>
                          <a:cs typeface="Times New Roman" panose="02020603050405020304" pitchFamily="18" charset="0"/>
                        </a:rPr>
                        <a:t> </a:t>
                      </a:r>
                      <a:endParaRPr lang="en-US" sz="1600" kern="100" dirty="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dirty="0">
                          <a:effectLst/>
                          <a:latin typeface="+mn-lt"/>
                          <a:ea typeface="Aptos" panose="020B0004020202020204" pitchFamily="34" charset="0"/>
                          <a:cs typeface="Times New Roman" panose="02020603050405020304" pitchFamily="18" charset="0"/>
                        </a:rPr>
                        <a:t> </a:t>
                      </a:r>
                      <a:endParaRPr lang="en-US" sz="1600" kern="100" dirty="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en-US" sz="1600" kern="100">
                          <a:effectLst/>
                          <a:latin typeface="+mn-lt"/>
                          <a:ea typeface="Aptos" panose="020B0004020202020204" pitchFamily="34" charset="0"/>
                          <a:cs typeface="Times New Roman" panose="02020603050405020304" pitchFamily="18" charset="0"/>
                        </a:rPr>
                        <a:t> </a:t>
                      </a: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ash"/>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ash"/>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extLst>
                  <a:ext uri="{0D108BD9-81ED-4DB2-BD59-A6C34878D82A}">
                    <a16:rowId xmlns:a16="http://schemas.microsoft.com/office/drawing/2014/main" val="404317037"/>
                  </a:ext>
                </a:extLst>
              </a:tr>
              <a:tr h="785590">
                <a:tc>
                  <a:txBody>
                    <a:bodyPr/>
                    <a:lstStyle/>
                    <a:p>
                      <a:pPr algn="ctr">
                        <a:lnSpc>
                          <a:spcPct val="115000"/>
                        </a:lnSpc>
                        <a:spcAft>
                          <a:spcPts val="800"/>
                        </a:spcAft>
                      </a:pPr>
                      <a:r>
                        <a:rPr lang="sr-Cyrl-RS" sz="1600" kern="100">
                          <a:solidFill>
                            <a:srgbClr val="000000"/>
                          </a:solidFill>
                          <a:effectLst/>
                          <a:latin typeface="+mn-lt"/>
                          <a:ea typeface="Aptos" panose="020B0004020202020204" pitchFamily="34" charset="0"/>
                          <a:cs typeface="Times New Roman" panose="02020603050405020304" pitchFamily="18" charset="0"/>
                        </a:rPr>
                        <a:t>2.</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dirty="0">
                          <a:effectLst/>
                          <a:latin typeface="+mn-lt"/>
                          <a:ea typeface="Aptos" panose="020B0004020202020204" pitchFamily="34" charset="0"/>
                          <a:cs typeface="Times New Roman" panose="02020603050405020304" pitchFamily="18" charset="0"/>
                        </a:rPr>
                        <a:t> </a:t>
                      </a:r>
                      <a:endParaRPr lang="en-US" sz="1600" kern="100" dirty="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pattFill prst="dnDiag">
                      <a:fgClr>
                        <a:srgbClr val="FFFFFF"/>
                      </a:fgClr>
                      <a:bgClr>
                        <a:srgbClr val="9AA5AF"/>
                      </a:bgClr>
                    </a:patt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solidFill>
                            <a:srgbClr val="000000"/>
                          </a:solidFill>
                          <a:effectLst/>
                          <a:latin typeface="+mn-lt"/>
                          <a:ea typeface="Aptos" panose="020B0004020202020204" pitchFamily="34" charset="0"/>
                          <a:cs typeface="Times New Roman" panose="02020603050405020304" pitchFamily="18" charset="0"/>
                        </a:rPr>
                        <a:t>Е</a:t>
                      </a:r>
                      <a:endParaRPr lang="en-US" sz="1600" kern="100">
                        <a:effectLst/>
                        <a:latin typeface="+mn-lt"/>
                        <a:ea typeface="Aptos" panose="020B0004020202020204" pitchFamily="34" charset="0"/>
                        <a:cs typeface="Times New Roman" panose="02020603050405020304" pitchFamily="18" charset="0"/>
                      </a:endParaRPr>
                    </a:p>
                    <a:p>
                      <a:pPr algn="ctr">
                        <a:lnSpc>
                          <a:spcPct val="115000"/>
                        </a:lnSpc>
                        <a:spcAft>
                          <a:spcPts val="800"/>
                        </a:spcAft>
                      </a:pPr>
                      <a:r>
                        <a:rPr lang="sr-Cyrl-RS" sz="1600" kern="100">
                          <a:solidFill>
                            <a:srgbClr val="000000"/>
                          </a:solidFill>
                          <a:effectLst/>
                          <a:latin typeface="+mn-lt"/>
                          <a:ea typeface="Aptos" panose="020B0004020202020204" pitchFamily="34" charset="0"/>
                          <a:cs typeface="Times New Roman" panose="02020603050405020304" pitchFamily="18" charset="0"/>
                        </a:rPr>
                        <a:t>1.000</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dirty="0">
                          <a:effectLst/>
                          <a:latin typeface="+mn-lt"/>
                          <a:ea typeface="Aptos" panose="020B0004020202020204" pitchFamily="34" charset="0"/>
                          <a:cs typeface="Times New Roman" panose="02020603050405020304" pitchFamily="18" charset="0"/>
                        </a:rPr>
                        <a:t> </a:t>
                      </a:r>
                      <a:endParaRPr lang="en-US" sz="1600" kern="100" dirty="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ash"/>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ash"/>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extLst>
                  <a:ext uri="{0D108BD9-81ED-4DB2-BD59-A6C34878D82A}">
                    <a16:rowId xmlns:a16="http://schemas.microsoft.com/office/drawing/2014/main" val="2531927953"/>
                  </a:ext>
                </a:extLst>
              </a:tr>
              <a:tr h="785590">
                <a:tc>
                  <a:txBody>
                    <a:bodyPr/>
                    <a:lstStyle/>
                    <a:p>
                      <a:pPr algn="ctr">
                        <a:lnSpc>
                          <a:spcPct val="115000"/>
                        </a:lnSpc>
                        <a:spcAft>
                          <a:spcPts val="800"/>
                        </a:spcAft>
                      </a:pPr>
                      <a:r>
                        <a:rPr lang="en-US" sz="1600" kern="100">
                          <a:solidFill>
                            <a:srgbClr val="000000"/>
                          </a:solidFill>
                          <a:effectLst/>
                          <a:latin typeface="+mn-lt"/>
                          <a:ea typeface="Aptos" panose="020B0004020202020204" pitchFamily="34" charset="0"/>
                          <a:cs typeface="Times New Roman" panose="02020603050405020304" pitchFamily="18" charset="0"/>
                        </a:rPr>
                        <a:t>3.</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pattFill prst="upDiag">
                      <a:fgClr>
                        <a:srgbClr val="FFFFFF"/>
                      </a:fgClr>
                      <a:bgClr>
                        <a:srgbClr val="9AA5AF"/>
                      </a:bgClr>
                    </a:patt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dirty="0">
                          <a:solidFill>
                            <a:srgbClr val="000000"/>
                          </a:solidFill>
                          <a:effectLst/>
                          <a:latin typeface="+mn-lt"/>
                          <a:ea typeface="Aptos" panose="020B0004020202020204" pitchFamily="34" charset="0"/>
                          <a:cs typeface="Times New Roman" panose="02020603050405020304" pitchFamily="18" charset="0"/>
                        </a:rPr>
                        <a:t>Е</a:t>
                      </a:r>
                      <a:endParaRPr lang="en-US" sz="1600" kern="100" dirty="0">
                        <a:effectLst/>
                        <a:latin typeface="+mn-lt"/>
                        <a:ea typeface="Aptos" panose="020B0004020202020204" pitchFamily="34" charset="0"/>
                        <a:cs typeface="Times New Roman" panose="02020603050405020304" pitchFamily="18" charset="0"/>
                      </a:endParaRPr>
                    </a:p>
                    <a:p>
                      <a:pPr algn="ctr">
                        <a:lnSpc>
                          <a:spcPct val="115000"/>
                        </a:lnSpc>
                        <a:spcAft>
                          <a:spcPts val="800"/>
                        </a:spcAft>
                      </a:pPr>
                      <a:r>
                        <a:rPr lang="sr-Cyrl-RS" sz="1600" kern="100" dirty="0">
                          <a:solidFill>
                            <a:srgbClr val="000000"/>
                          </a:solidFill>
                          <a:effectLst/>
                          <a:latin typeface="+mn-lt"/>
                          <a:ea typeface="Aptos" panose="020B0004020202020204" pitchFamily="34" charset="0"/>
                          <a:cs typeface="Times New Roman" panose="02020603050405020304" pitchFamily="18" charset="0"/>
                        </a:rPr>
                        <a:t>1.000</a:t>
                      </a:r>
                      <a:endParaRPr lang="en-US" sz="1600" kern="100" dirty="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dirty="0">
                          <a:solidFill>
                            <a:srgbClr val="000000"/>
                          </a:solidFill>
                          <a:effectLst/>
                          <a:latin typeface="+mn-lt"/>
                          <a:ea typeface="Aptos" panose="020B0004020202020204" pitchFamily="34" charset="0"/>
                          <a:cs typeface="Times New Roman" panose="02020603050405020304" pitchFamily="18" charset="0"/>
                        </a:rPr>
                        <a:t>П</a:t>
                      </a:r>
                      <a:endParaRPr lang="en-US" sz="1600" kern="100" dirty="0">
                        <a:effectLst/>
                        <a:latin typeface="+mn-lt"/>
                        <a:ea typeface="Aptos" panose="020B0004020202020204" pitchFamily="34" charset="0"/>
                        <a:cs typeface="Times New Roman" panose="02020603050405020304" pitchFamily="18" charset="0"/>
                      </a:endParaRPr>
                    </a:p>
                    <a:p>
                      <a:pPr algn="ctr">
                        <a:lnSpc>
                          <a:spcPct val="115000"/>
                        </a:lnSpc>
                        <a:spcAft>
                          <a:spcPts val="800"/>
                        </a:spcAft>
                      </a:pPr>
                      <a:r>
                        <a:rPr lang="sr-Cyrl-RS" sz="1600" kern="100" dirty="0">
                          <a:solidFill>
                            <a:srgbClr val="000000"/>
                          </a:solidFill>
                          <a:effectLst/>
                          <a:latin typeface="+mn-lt"/>
                          <a:ea typeface="Aptos" panose="020B0004020202020204" pitchFamily="34" charset="0"/>
                          <a:cs typeface="Times New Roman" panose="02020603050405020304" pitchFamily="18" charset="0"/>
                        </a:rPr>
                        <a:t>-1.000</a:t>
                      </a:r>
                      <a:endParaRPr lang="en-US" sz="1600" kern="100" dirty="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ash"/>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ash"/>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extLst>
                  <a:ext uri="{0D108BD9-81ED-4DB2-BD59-A6C34878D82A}">
                    <a16:rowId xmlns:a16="http://schemas.microsoft.com/office/drawing/2014/main" val="2420398123"/>
                  </a:ext>
                </a:extLst>
              </a:tr>
              <a:tr h="785590">
                <a:tc>
                  <a:txBody>
                    <a:bodyPr/>
                    <a:lstStyle/>
                    <a:p>
                      <a:pPr algn="ctr">
                        <a:lnSpc>
                          <a:spcPct val="115000"/>
                        </a:lnSpc>
                        <a:spcAft>
                          <a:spcPts val="800"/>
                        </a:spcAft>
                      </a:pPr>
                      <a:r>
                        <a:rPr lang="sr-Cyrl-RS" sz="1600" kern="100">
                          <a:solidFill>
                            <a:srgbClr val="000000"/>
                          </a:solidFill>
                          <a:effectLst/>
                          <a:latin typeface="+mn-lt"/>
                          <a:ea typeface="Aptos" panose="020B0004020202020204" pitchFamily="34" charset="0"/>
                          <a:cs typeface="Times New Roman" panose="02020603050405020304" pitchFamily="18" charset="0"/>
                        </a:rPr>
                        <a:t>4.</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solidFill>
                            <a:srgbClr val="000000"/>
                          </a:solidFill>
                          <a:effectLst/>
                          <a:latin typeface="+mn-lt"/>
                          <a:ea typeface="Aptos" panose="020B0004020202020204" pitchFamily="34" charset="0"/>
                          <a:cs typeface="Times New Roman" panose="02020603050405020304" pitchFamily="18" charset="0"/>
                        </a:rPr>
                        <a:t>Е</a:t>
                      </a:r>
                      <a:endParaRPr lang="en-US" sz="1600" kern="100">
                        <a:effectLst/>
                        <a:latin typeface="+mn-lt"/>
                        <a:ea typeface="Aptos" panose="020B0004020202020204" pitchFamily="34" charset="0"/>
                        <a:cs typeface="Times New Roman" panose="02020603050405020304" pitchFamily="18" charset="0"/>
                      </a:endParaRPr>
                    </a:p>
                    <a:p>
                      <a:pPr algn="ctr">
                        <a:lnSpc>
                          <a:spcPct val="115000"/>
                        </a:lnSpc>
                        <a:spcAft>
                          <a:spcPts val="800"/>
                        </a:spcAft>
                      </a:pPr>
                      <a:r>
                        <a:rPr lang="sr-Cyrl-RS" sz="1600" kern="100">
                          <a:solidFill>
                            <a:srgbClr val="000000"/>
                          </a:solidFill>
                          <a:effectLst/>
                          <a:latin typeface="+mn-lt"/>
                          <a:ea typeface="Aptos" panose="020B0004020202020204" pitchFamily="34" charset="0"/>
                          <a:cs typeface="Times New Roman" panose="02020603050405020304" pitchFamily="18" charset="0"/>
                        </a:rPr>
                        <a:t>1.000</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pattFill prst="upDiag">
                      <a:fgClr>
                        <a:srgbClr val="FFFFFF"/>
                      </a:fgClr>
                      <a:bgClr>
                        <a:srgbClr val="9AA5AF"/>
                      </a:bgClr>
                    </a:patt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dirty="0">
                          <a:solidFill>
                            <a:srgbClr val="000000"/>
                          </a:solidFill>
                          <a:effectLst/>
                          <a:latin typeface="+mn-lt"/>
                          <a:ea typeface="Aptos" panose="020B0004020202020204" pitchFamily="34" charset="0"/>
                          <a:cs typeface="Times New Roman" panose="02020603050405020304" pitchFamily="18" charset="0"/>
                        </a:rPr>
                        <a:t>П</a:t>
                      </a:r>
                      <a:endParaRPr lang="en-US" sz="1600" kern="100" dirty="0">
                        <a:effectLst/>
                        <a:latin typeface="+mn-lt"/>
                        <a:ea typeface="Aptos" panose="020B0004020202020204" pitchFamily="34" charset="0"/>
                        <a:cs typeface="Times New Roman" panose="02020603050405020304" pitchFamily="18" charset="0"/>
                      </a:endParaRPr>
                    </a:p>
                    <a:p>
                      <a:pPr algn="ctr">
                        <a:lnSpc>
                          <a:spcPct val="115000"/>
                        </a:lnSpc>
                        <a:spcAft>
                          <a:spcPts val="800"/>
                        </a:spcAft>
                      </a:pPr>
                      <a:r>
                        <a:rPr lang="sr-Cyrl-RS" sz="1600" kern="100" dirty="0">
                          <a:solidFill>
                            <a:srgbClr val="000000"/>
                          </a:solidFill>
                          <a:effectLst/>
                          <a:latin typeface="+mn-lt"/>
                          <a:ea typeface="Aptos" panose="020B0004020202020204" pitchFamily="34" charset="0"/>
                          <a:cs typeface="Times New Roman" panose="02020603050405020304" pitchFamily="18" charset="0"/>
                        </a:rPr>
                        <a:t>-1.000</a:t>
                      </a:r>
                      <a:endParaRPr lang="en-US" sz="1600" kern="100" dirty="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FF"/>
                    </a:solidFill>
                  </a:tcPr>
                </a:tc>
                <a:tc>
                  <a:txBody>
                    <a:bodyPr/>
                    <a:lstStyle/>
                    <a:p>
                      <a:pPr>
                        <a:lnSpc>
                          <a:spcPct val="115000"/>
                        </a:lnSpc>
                        <a:spcAft>
                          <a:spcPts val="800"/>
                        </a:spcAft>
                      </a:pPr>
                      <a:r>
                        <a:rPr lang="sr-Cyrl-RS" sz="1600" kern="100" dirty="0">
                          <a:effectLst/>
                          <a:latin typeface="+mn-lt"/>
                          <a:ea typeface="Aptos" panose="020B0004020202020204" pitchFamily="34" charset="0"/>
                          <a:cs typeface="Times New Roman" panose="02020603050405020304" pitchFamily="18" charset="0"/>
                        </a:rPr>
                        <a:t> </a:t>
                      </a:r>
                      <a:endParaRPr lang="en-US" sz="1600" kern="100" dirty="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ash"/>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dirty="0">
                          <a:effectLst/>
                          <a:latin typeface="+mn-lt"/>
                          <a:ea typeface="Aptos" panose="020B0004020202020204" pitchFamily="34" charset="0"/>
                          <a:cs typeface="Times New Roman" panose="02020603050405020304" pitchFamily="18" charset="0"/>
                        </a:rPr>
                        <a:t> </a:t>
                      </a:r>
                      <a:endParaRPr lang="en-US" sz="1600" kern="100" dirty="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ash"/>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extLst>
                  <a:ext uri="{0D108BD9-81ED-4DB2-BD59-A6C34878D82A}">
                    <a16:rowId xmlns:a16="http://schemas.microsoft.com/office/drawing/2014/main" val="4144030441"/>
                  </a:ext>
                </a:extLst>
              </a:tr>
            </a:tbl>
          </a:graphicData>
        </a:graphic>
      </p:graphicFrame>
    </p:spTree>
    <p:extLst>
      <p:ext uri="{BB962C8B-B14F-4D97-AF65-F5344CB8AC3E}">
        <p14:creationId xmlns:p14="http://schemas.microsoft.com/office/powerpoint/2010/main" val="201235113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050E5B-84D2-2147-E568-8339DE2140ED}"/>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6F723A55-C515-3741-2DAE-508E29268BF6}"/>
              </a:ext>
            </a:extLst>
          </p:cNvPr>
          <p:cNvSpPr/>
          <p:nvPr/>
        </p:nvSpPr>
        <p:spPr>
          <a:xfrm>
            <a:off x="0" y="-1"/>
            <a:ext cx="12192000" cy="1475709"/>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9F61F627-E6DA-A9F6-22AC-8CB0F61B7112}"/>
              </a:ext>
            </a:extLst>
          </p:cNvPr>
          <p:cNvSpPr/>
          <p:nvPr/>
        </p:nvSpPr>
        <p:spPr>
          <a:xfrm>
            <a:off x="6139892" y="2115290"/>
            <a:ext cx="6096000" cy="369332"/>
          </a:xfrm>
          <a:prstGeom prst="rect">
            <a:avLst/>
          </a:prstGeom>
        </p:spPr>
        <p:txBody>
          <a:bodyPr>
            <a:spAutoFit/>
          </a:bodyPr>
          <a:lstStyle/>
          <a:p>
            <a:endParaRPr lang="en-GB" dirty="0"/>
          </a:p>
        </p:txBody>
      </p:sp>
      <p:sp>
        <p:nvSpPr>
          <p:cNvPr id="66" name="Title 1">
            <a:extLst>
              <a:ext uri="{FF2B5EF4-FFF2-40B4-BE49-F238E27FC236}">
                <a16:creationId xmlns:a16="http://schemas.microsoft.com/office/drawing/2014/main" id="{263E56E1-B31E-30B3-C9E1-023F0AA1542C}"/>
              </a:ext>
            </a:extLst>
          </p:cNvPr>
          <p:cNvSpPr txBox="1">
            <a:spLocks/>
          </p:cNvSpPr>
          <p:nvPr/>
        </p:nvSpPr>
        <p:spPr>
          <a:xfrm>
            <a:off x="381000" y="45204"/>
            <a:ext cx="11277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lgn="ctr">
              <a:defRPr/>
            </a:pPr>
            <a:r>
              <a:rPr kumimoji="0" lang="sr-Cyrl-RS" sz="4000" b="1" i="0" u="none" strike="noStrike" kern="1200" cap="none" spc="0" normalizeH="0" baseline="0" noProof="0" dirty="0">
                <a:ln>
                  <a:noFill/>
                </a:ln>
                <a:solidFill>
                  <a:schemeClr val="bg1"/>
                </a:solidFill>
                <a:effectLst/>
                <a:uLnTx/>
                <a:uFillTx/>
                <a:latin typeface="Calibri Light" panose="020F0302020204030204"/>
              </a:rPr>
              <a:t>Примери - Појединачна евиденција ПДВ</a:t>
            </a:r>
          </a:p>
          <a:p>
            <a:pPr lvl="0" algn="ctr">
              <a:defRPr/>
            </a:pPr>
            <a:r>
              <a:rPr lang="sr-Cyrl-RS" sz="4000" b="1" dirty="0">
                <a:solidFill>
                  <a:schemeClr val="bg1"/>
                </a:solidFill>
                <a:latin typeface="Calibri Light" panose="020F0302020204030204"/>
              </a:rPr>
              <a:t>(порески период јануар 2025.)</a:t>
            </a:r>
            <a:endParaRPr kumimoji="0" lang="sr-Latn-RS" sz="3200" b="1" i="0" u="none" strike="noStrike" kern="1200" cap="none" spc="0" normalizeH="0" baseline="0" noProof="0" dirty="0">
              <a:ln>
                <a:noFill/>
              </a:ln>
              <a:solidFill>
                <a:schemeClr val="bg1"/>
              </a:solidFill>
              <a:effectLst/>
              <a:uLnTx/>
              <a:uFillTx/>
              <a:latin typeface="Calibri Light" panose="020F0302020204030204"/>
            </a:endParaRPr>
          </a:p>
        </p:txBody>
      </p:sp>
      <p:sp>
        <p:nvSpPr>
          <p:cNvPr id="68" name="TextBox 67">
            <a:extLst>
              <a:ext uri="{FF2B5EF4-FFF2-40B4-BE49-F238E27FC236}">
                <a16:creationId xmlns:a16="http://schemas.microsoft.com/office/drawing/2014/main" id="{FE257060-D5FC-B443-80AF-4CCE50DA9DA2}"/>
              </a:ext>
            </a:extLst>
          </p:cNvPr>
          <p:cNvSpPr txBox="1"/>
          <p:nvPr/>
        </p:nvSpPr>
        <p:spPr>
          <a:xfrm>
            <a:off x="38100" y="1475708"/>
            <a:ext cx="11849100" cy="735266"/>
          </a:xfrm>
          <a:prstGeom prst="rect">
            <a:avLst/>
          </a:prstGeom>
          <a:noFill/>
        </p:spPr>
        <p:txBody>
          <a:bodyPr wrap="square">
            <a:spAutoFit/>
          </a:bodyPr>
          <a:lstStyle/>
          <a:p>
            <a:pPr marL="717550" indent="-354013" algn="just">
              <a:buFont typeface="Arial" panose="020B0604020202020204" pitchFamily="34" charset="0"/>
              <a:buChar char="•"/>
            </a:pPr>
            <a:endParaRPr lang="en-US" sz="1100" dirty="0"/>
          </a:p>
          <a:p>
            <a:pPr marL="717550" lvl="0" algn="just">
              <a:lnSpc>
                <a:spcPct val="115000"/>
              </a:lnSpc>
              <a:spcBef>
                <a:spcPct val="20000"/>
              </a:spcBef>
              <a:spcAft>
                <a:spcPts val="1000"/>
              </a:spcAft>
              <a:buSzPct val="95000"/>
              <a:tabLst>
                <a:tab pos="717550" algn="l"/>
              </a:tabLst>
            </a:pPr>
            <a:endParaRPr lang="ru-RU" sz="2400" dirty="0"/>
          </a:p>
        </p:txBody>
      </p:sp>
      <p:sp>
        <p:nvSpPr>
          <p:cNvPr id="10" name="TextBox 9">
            <a:extLst>
              <a:ext uri="{FF2B5EF4-FFF2-40B4-BE49-F238E27FC236}">
                <a16:creationId xmlns:a16="http://schemas.microsoft.com/office/drawing/2014/main" id="{9727F4C5-BFEE-46F7-EA40-81D7615BD04A}"/>
              </a:ext>
            </a:extLst>
          </p:cNvPr>
          <p:cNvSpPr txBox="1"/>
          <p:nvPr/>
        </p:nvSpPr>
        <p:spPr>
          <a:xfrm>
            <a:off x="10134600" y="6316919"/>
            <a:ext cx="3005017" cy="461665"/>
          </a:xfrm>
          <a:prstGeom prst="rect">
            <a:avLst/>
          </a:prstGeom>
          <a:noFill/>
        </p:spPr>
        <p:txBody>
          <a:bodyPr wrap="square" rtlCol="0">
            <a:spAutoFit/>
          </a:bodyPr>
          <a:lstStyle/>
          <a:p>
            <a:r>
              <a:rPr lang="sr-Cyrl-RS" sz="1200" b="1" dirty="0">
                <a:solidFill>
                  <a:srgbClr val="17375E"/>
                </a:solidFill>
                <a:latin typeface="Segoe UI" panose="020B0502040204020203" pitchFamily="34" charset="0"/>
                <a:cs typeface="Segoe UI" panose="020B0502040204020203" pitchFamily="34" charset="0"/>
              </a:rPr>
              <a:t>Министарство финансија</a:t>
            </a:r>
            <a:r>
              <a:rPr lang="en-GB" sz="1200" b="1" dirty="0">
                <a:solidFill>
                  <a:srgbClr val="17375E"/>
                </a:solidFill>
                <a:latin typeface="Segoe UI" panose="020B0502040204020203" pitchFamily="34" charset="0"/>
                <a:cs typeface="Segoe UI" panose="020B0502040204020203" pitchFamily="34" charset="0"/>
              </a:rPr>
              <a:t> </a:t>
            </a:r>
            <a:endParaRPr lang="sr-Cyrl-RS" sz="1200" b="1" dirty="0">
              <a:solidFill>
                <a:srgbClr val="17375E"/>
              </a:solidFill>
              <a:latin typeface="Segoe UI" panose="020B0502040204020203" pitchFamily="34" charset="0"/>
              <a:cs typeface="Segoe UI" panose="020B0502040204020203" pitchFamily="34" charset="0"/>
            </a:endParaRPr>
          </a:p>
          <a:p>
            <a:r>
              <a:rPr lang="sr-Cyrl-RS" sz="1200" dirty="0">
                <a:solidFill>
                  <a:srgbClr val="17375E"/>
                </a:solidFill>
                <a:latin typeface="Segoe UI" panose="020B0502040204020203" pitchFamily="34" charset="0"/>
                <a:cs typeface="Segoe UI" panose="020B0502040204020203" pitchFamily="34" charset="0"/>
              </a:rPr>
              <a:t>Република Србија</a:t>
            </a:r>
            <a:endParaRPr lang="en-GB" sz="1200" dirty="0">
              <a:solidFill>
                <a:srgbClr val="17375E"/>
              </a:solidFill>
              <a:latin typeface="Segoe UI" panose="020B0502040204020203" pitchFamily="34" charset="0"/>
              <a:cs typeface="Segoe UI" panose="020B0502040204020203" pitchFamily="34" charset="0"/>
            </a:endParaRPr>
          </a:p>
        </p:txBody>
      </p:sp>
      <p:sp>
        <p:nvSpPr>
          <p:cNvPr id="11" name="object 4">
            <a:extLst>
              <a:ext uri="{FF2B5EF4-FFF2-40B4-BE49-F238E27FC236}">
                <a16:creationId xmlns:a16="http://schemas.microsoft.com/office/drawing/2014/main" id="{A6B19FCC-8E20-2378-896A-CCC54FEB024C}"/>
              </a:ext>
            </a:extLst>
          </p:cNvPr>
          <p:cNvSpPr/>
          <p:nvPr/>
        </p:nvSpPr>
        <p:spPr>
          <a:xfrm>
            <a:off x="9777678" y="6159765"/>
            <a:ext cx="377437" cy="618819"/>
          </a:xfrm>
          <a:prstGeom prst="rect">
            <a:avLst/>
          </a:prstGeom>
          <a:blipFill>
            <a:blip r:embed="rId2" cstate="print"/>
            <a:stretch>
              <a:fillRect/>
            </a:stretch>
          </a:blipFill>
        </p:spPr>
        <p:txBody>
          <a:bodyPr wrap="square" lIns="0" tIns="0" rIns="0" bIns="0" rtlCol="0"/>
          <a:lstStyle/>
          <a:p>
            <a:endParaRPr dirty="0"/>
          </a:p>
        </p:txBody>
      </p:sp>
      <p:grpSp>
        <p:nvGrpSpPr>
          <p:cNvPr id="8" name="Group 7">
            <a:extLst>
              <a:ext uri="{FF2B5EF4-FFF2-40B4-BE49-F238E27FC236}">
                <a16:creationId xmlns:a16="http://schemas.microsoft.com/office/drawing/2014/main" id="{52502451-8C3E-6337-0F9D-D81C6251316A}"/>
              </a:ext>
            </a:extLst>
          </p:cNvPr>
          <p:cNvGrpSpPr/>
          <p:nvPr/>
        </p:nvGrpSpPr>
        <p:grpSpPr>
          <a:xfrm>
            <a:off x="38100" y="6229918"/>
            <a:ext cx="2168980" cy="548666"/>
            <a:chOff x="38100" y="6229918"/>
            <a:chExt cx="2168980" cy="548666"/>
          </a:xfrm>
        </p:grpSpPr>
        <p:pic>
          <p:nvPicPr>
            <p:cNvPr id="9" name="Picture 8">
              <a:extLst>
                <a:ext uri="{FF2B5EF4-FFF2-40B4-BE49-F238E27FC236}">
                  <a16:creationId xmlns:a16="http://schemas.microsoft.com/office/drawing/2014/main" id="{12A22562-C024-376F-E7FE-B0E9C5CA62E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100" y="6229918"/>
              <a:ext cx="980949" cy="548666"/>
            </a:xfrm>
            <a:prstGeom prst="rect">
              <a:avLst/>
            </a:prstGeom>
          </p:spPr>
        </p:pic>
        <p:pic>
          <p:nvPicPr>
            <p:cNvPr id="12" name="Picture 11">
              <a:extLst>
                <a:ext uri="{FF2B5EF4-FFF2-40B4-BE49-F238E27FC236}">
                  <a16:creationId xmlns:a16="http://schemas.microsoft.com/office/drawing/2014/main" id="{D89F8499-2F2E-5412-D917-FECFF7FC93F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43000" y="6316919"/>
              <a:ext cx="1064080" cy="458885"/>
            </a:xfrm>
            <a:prstGeom prst="rect">
              <a:avLst/>
            </a:prstGeom>
          </p:spPr>
        </p:pic>
      </p:grpSp>
      <p:graphicFrame>
        <p:nvGraphicFramePr>
          <p:cNvPr id="5" name="Table 4">
            <a:extLst>
              <a:ext uri="{FF2B5EF4-FFF2-40B4-BE49-F238E27FC236}">
                <a16:creationId xmlns:a16="http://schemas.microsoft.com/office/drawing/2014/main" id="{7C9CE3FD-0891-B1CF-1C37-ED76F13841FC}"/>
              </a:ext>
            </a:extLst>
          </p:cNvPr>
          <p:cNvGraphicFramePr>
            <a:graphicFrameLocks noGrp="1"/>
          </p:cNvGraphicFramePr>
          <p:nvPr>
            <p:extLst>
              <p:ext uri="{D42A27DB-BD31-4B8C-83A1-F6EECF244321}">
                <p14:modId xmlns:p14="http://schemas.microsoft.com/office/powerpoint/2010/main" val="3575266602"/>
              </p:ext>
            </p:extLst>
          </p:nvPr>
        </p:nvGraphicFramePr>
        <p:xfrm>
          <a:off x="533401" y="1938000"/>
          <a:ext cx="10744199" cy="3375406"/>
        </p:xfrm>
        <a:graphic>
          <a:graphicData uri="http://schemas.openxmlformats.org/drawingml/2006/table">
            <a:tbl>
              <a:tblPr firstRow="1" firstCol="1" bandRow="1"/>
              <a:tblGrid>
                <a:gridCol w="847832">
                  <a:extLst>
                    <a:ext uri="{9D8B030D-6E8A-4147-A177-3AD203B41FA5}">
                      <a16:colId xmlns:a16="http://schemas.microsoft.com/office/drawing/2014/main" val="2435742367"/>
                    </a:ext>
                  </a:extLst>
                </a:gridCol>
                <a:gridCol w="847832">
                  <a:extLst>
                    <a:ext uri="{9D8B030D-6E8A-4147-A177-3AD203B41FA5}">
                      <a16:colId xmlns:a16="http://schemas.microsoft.com/office/drawing/2014/main" val="4216979648"/>
                    </a:ext>
                  </a:extLst>
                </a:gridCol>
                <a:gridCol w="706527">
                  <a:extLst>
                    <a:ext uri="{9D8B030D-6E8A-4147-A177-3AD203B41FA5}">
                      <a16:colId xmlns:a16="http://schemas.microsoft.com/office/drawing/2014/main" val="4116294739"/>
                    </a:ext>
                  </a:extLst>
                </a:gridCol>
                <a:gridCol w="706527">
                  <a:extLst>
                    <a:ext uri="{9D8B030D-6E8A-4147-A177-3AD203B41FA5}">
                      <a16:colId xmlns:a16="http://schemas.microsoft.com/office/drawing/2014/main" val="1106385255"/>
                    </a:ext>
                  </a:extLst>
                </a:gridCol>
                <a:gridCol w="423915">
                  <a:extLst>
                    <a:ext uri="{9D8B030D-6E8A-4147-A177-3AD203B41FA5}">
                      <a16:colId xmlns:a16="http://schemas.microsoft.com/office/drawing/2014/main" val="2541015470"/>
                    </a:ext>
                  </a:extLst>
                </a:gridCol>
                <a:gridCol w="706527">
                  <a:extLst>
                    <a:ext uri="{9D8B030D-6E8A-4147-A177-3AD203B41FA5}">
                      <a16:colId xmlns:a16="http://schemas.microsoft.com/office/drawing/2014/main" val="2617208267"/>
                    </a:ext>
                  </a:extLst>
                </a:gridCol>
                <a:gridCol w="706527">
                  <a:extLst>
                    <a:ext uri="{9D8B030D-6E8A-4147-A177-3AD203B41FA5}">
                      <a16:colId xmlns:a16="http://schemas.microsoft.com/office/drawing/2014/main" val="2529959926"/>
                    </a:ext>
                  </a:extLst>
                </a:gridCol>
                <a:gridCol w="919317">
                  <a:extLst>
                    <a:ext uri="{9D8B030D-6E8A-4147-A177-3AD203B41FA5}">
                      <a16:colId xmlns:a16="http://schemas.microsoft.com/office/drawing/2014/main" val="3651945873"/>
                    </a:ext>
                  </a:extLst>
                </a:gridCol>
                <a:gridCol w="919317">
                  <a:extLst>
                    <a:ext uri="{9D8B030D-6E8A-4147-A177-3AD203B41FA5}">
                      <a16:colId xmlns:a16="http://schemas.microsoft.com/office/drawing/2014/main" val="1525511294"/>
                    </a:ext>
                  </a:extLst>
                </a:gridCol>
                <a:gridCol w="423915">
                  <a:extLst>
                    <a:ext uri="{9D8B030D-6E8A-4147-A177-3AD203B41FA5}">
                      <a16:colId xmlns:a16="http://schemas.microsoft.com/office/drawing/2014/main" val="3732571635"/>
                    </a:ext>
                  </a:extLst>
                </a:gridCol>
                <a:gridCol w="707359">
                  <a:extLst>
                    <a:ext uri="{9D8B030D-6E8A-4147-A177-3AD203B41FA5}">
                      <a16:colId xmlns:a16="http://schemas.microsoft.com/office/drawing/2014/main" val="3618549327"/>
                    </a:ext>
                  </a:extLst>
                </a:gridCol>
                <a:gridCol w="707359">
                  <a:extLst>
                    <a:ext uri="{9D8B030D-6E8A-4147-A177-3AD203B41FA5}">
                      <a16:colId xmlns:a16="http://schemas.microsoft.com/office/drawing/2014/main" val="1395863245"/>
                    </a:ext>
                  </a:extLst>
                </a:gridCol>
                <a:gridCol w="707359">
                  <a:extLst>
                    <a:ext uri="{9D8B030D-6E8A-4147-A177-3AD203B41FA5}">
                      <a16:colId xmlns:a16="http://schemas.microsoft.com/office/drawing/2014/main" val="3340293945"/>
                    </a:ext>
                  </a:extLst>
                </a:gridCol>
                <a:gridCol w="707359">
                  <a:extLst>
                    <a:ext uri="{9D8B030D-6E8A-4147-A177-3AD203B41FA5}">
                      <a16:colId xmlns:a16="http://schemas.microsoft.com/office/drawing/2014/main" val="1914661702"/>
                    </a:ext>
                  </a:extLst>
                </a:gridCol>
                <a:gridCol w="706527">
                  <a:extLst>
                    <a:ext uri="{9D8B030D-6E8A-4147-A177-3AD203B41FA5}">
                      <a16:colId xmlns:a16="http://schemas.microsoft.com/office/drawing/2014/main" val="3891655853"/>
                    </a:ext>
                  </a:extLst>
                </a:gridCol>
              </a:tblGrid>
              <a:tr h="221040">
                <a:tc rowSpan="2">
                  <a:txBody>
                    <a:bodyPr/>
                    <a:lstStyle/>
                    <a:p>
                      <a:pPr>
                        <a:lnSpc>
                          <a:spcPct val="115000"/>
                        </a:lnSpc>
                        <a:spcAft>
                          <a:spcPts val="800"/>
                        </a:spcAft>
                      </a:pPr>
                      <a:r>
                        <a:rPr lang="sr-Cyrl-RS" sz="1600" b="1" kern="100" dirty="0">
                          <a:solidFill>
                            <a:srgbClr val="000000"/>
                          </a:solidFill>
                          <a:effectLst/>
                          <a:latin typeface="+mn-lt"/>
                          <a:ea typeface="Aptos" panose="020B0004020202020204" pitchFamily="34" charset="0"/>
                          <a:cs typeface="Times New Roman" panose="02020603050405020304" pitchFamily="18" charset="0"/>
                        </a:rPr>
                        <a:t>Пример</a:t>
                      </a:r>
                      <a:endParaRPr lang="en-US" sz="1600" kern="100" dirty="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tabLst>
                          <a:tab pos="249555" algn="l"/>
                        </a:tabLst>
                      </a:pPr>
                      <a:r>
                        <a:rPr lang="sr-Cyrl-RS" sz="1600" b="1" kern="100" dirty="0">
                          <a:solidFill>
                            <a:srgbClr val="000000"/>
                          </a:solidFill>
                          <a:effectLst/>
                          <a:latin typeface="+mn-lt"/>
                          <a:ea typeface="Aptos" panose="020B0004020202020204" pitchFamily="34" charset="0"/>
                          <a:cs typeface="Times New Roman" panose="02020603050405020304" pitchFamily="18" charset="0"/>
                        </a:rPr>
                        <a:t>Јануар</a:t>
                      </a:r>
                      <a:endParaRPr lang="en-US" sz="1600" kern="100" dirty="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gridSpan="13">
                  <a:txBody>
                    <a:bodyPr/>
                    <a:lstStyle/>
                    <a:p>
                      <a:pPr algn="ctr">
                        <a:lnSpc>
                          <a:spcPct val="115000"/>
                        </a:lnSpc>
                        <a:spcAft>
                          <a:spcPts val="800"/>
                        </a:spcAft>
                      </a:pPr>
                      <a:r>
                        <a:rPr lang="sr-Cyrl-RS" sz="1600" b="1" kern="100">
                          <a:solidFill>
                            <a:srgbClr val="000000"/>
                          </a:solidFill>
                          <a:effectLst/>
                          <a:latin typeface="+mn-lt"/>
                          <a:ea typeface="Aptos" panose="020B0004020202020204" pitchFamily="34" charset="0"/>
                          <a:cs typeface="Times New Roman" panose="02020603050405020304" pitchFamily="18" charset="0"/>
                        </a:rPr>
                        <a:t>Фебруар</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873236839"/>
                  </a:ext>
                </a:extLst>
              </a:tr>
              <a:tr h="221040">
                <a:tc vMerge="1">
                  <a:txBody>
                    <a:bodyPr/>
                    <a:lstStyle/>
                    <a:p>
                      <a:endParaRPr lang="en-US"/>
                    </a:p>
                  </a:txBody>
                  <a:tcPr/>
                </a:tc>
                <a:tc>
                  <a:txBody>
                    <a:bodyPr/>
                    <a:lstStyle/>
                    <a:p>
                      <a:pPr algn="ctr">
                        <a:lnSpc>
                          <a:spcPct val="115000"/>
                        </a:lnSpc>
                        <a:spcAft>
                          <a:spcPts val="800"/>
                        </a:spcAft>
                      </a:pPr>
                      <a:r>
                        <a:rPr lang="sr-Cyrl-RS" sz="1600" kern="100">
                          <a:solidFill>
                            <a:srgbClr val="000000"/>
                          </a:solidFill>
                          <a:effectLst/>
                          <a:latin typeface="+mn-lt"/>
                          <a:ea typeface="Aptos" panose="020B0004020202020204" pitchFamily="34" charset="0"/>
                          <a:cs typeface="Times New Roman" panose="02020603050405020304" pitchFamily="18" charset="0"/>
                        </a:rPr>
                        <a:t>1 – 31</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dirty="0">
                          <a:solidFill>
                            <a:srgbClr val="000000"/>
                          </a:solidFill>
                          <a:effectLst/>
                          <a:latin typeface="+mn-lt"/>
                          <a:ea typeface="Aptos" panose="020B0004020202020204" pitchFamily="34" charset="0"/>
                          <a:cs typeface="Times New Roman" panose="02020603050405020304" pitchFamily="18" charset="0"/>
                        </a:rPr>
                        <a:t>1</a:t>
                      </a:r>
                      <a:endParaRPr lang="en-US" sz="1600" kern="100" dirty="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dirty="0">
                          <a:solidFill>
                            <a:srgbClr val="000000"/>
                          </a:solidFill>
                          <a:effectLst/>
                          <a:latin typeface="+mn-lt"/>
                          <a:ea typeface="Aptos" panose="020B0004020202020204" pitchFamily="34" charset="0"/>
                          <a:cs typeface="Times New Roman" panose="02020603050405020304" pitchFamily="18" charset="0"/>
                        </a:rPr>
                        <a:t>2</a:t>
                      </a:r>
                      <a:endParaRPr lang="en-US" sz="1600" kern="100" dirty="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solidFill>
                            <a:srgbClr val="000000"/>
                          </a:solidFill>
                          <a:effectLst/>
                          <a:latin typeface="+mn-lt"/>
                          <a:ea typeface="Aptos" panose="020B0004020202020204" pitchFamily="34" charset="0"/>
                          <a:cs typeface="Times New Roman" panose="02020603050405020304" pitchFamily="18" charset="0"/>
                        </a:rPr>
                        <a:t>3</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FF"/>
                    </a:solidFill>
                  </a:tcPr>
                </a:tc>
                <a:tc>
                  <a:txBody>
                    <a:bodyPr/>
                    <a:lstStyle/>
                    <a:p>
                      <a:pPr algn="ctr">
                        <a:lnSpc>
                          <a:spcPct val="115000"/>
                        </a:lnSpc>
                        <a:spcAft>
                          <a:spcPts val="800"/>
                        </a:spcAft>
                      </a:pPr>
                      <a:r>
                        <a:rPr lang="sr-Cyrl-RS" sz="1600" kern="100">
                          <a:solidFill>
                            <a:srgbClr val="000000"/>
                          </a:solidFill>
                          <a:effectLst/>
                          <a:latin typeface="+mn-lt"/>
                          <a:ea typeface="Aptos" panose="020B0004020202020204" pitchFamily="34" charset="0"/>
                          <a:cs typeface="Times New Roman" panose="02020603050405020304" pitchFamily="18" charset="0"/>
                        </a:rPr>
                        <a:t>4</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solidFill>
                            <a:srgbClr val="000000"/>
                          </a:solidFill>
                          <a:effectLst/>
                          <a:latin typeface="+mn-lt"/>
                          <a:ea typeface="Aptos" panose="020B0004020202020204" pitchFamily="34" charset="0"/>
                          <a:cs typeface="Times New Roman" panose="02020603050405020304" pitchFamily="18" charset="0"/>
                        </a:rPr>
                        <a:t>5</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solidFill>
                            <a:srgbClr val="000000"/>
                          </a:solidFill>
                          <a:effectLst/>
                          <a:latin typeface="+mn-lt"/>
                          <a:ea typeface="Aptos" panose="020B0004020202020204" pitchFamily="34" charset="0"/>
                          <a:cs typeface="Times New Roman" panose="02020603050405020304" pitchFamily="18" charset="0"/>
                        </a:rPr>
                        <a:t>6</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solidFill>
                            <a:srgbClr val="000000"/>
                          </a:solidFill>
                          <a:effectLst/>
                          <a:latin typeface="+mn-lt"/>
                          <a:ea typeface="Aptos" panose="020B0004020202020204" pitchFamily="34" charset="0"/>
                          <a:cs typeface="Times New Roman" panose="02020603050405020304" pitchFamily="18" charset="0"/>
                        </a:rPr>
                        <a:t>7</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solidFill>
                            <a:srgbClr val="000000"/>
                          </a:solidFill>
                          <a:effectLst/>
                          <a:latin typeface="+mn-lt"/>
                          <a:ea typeface="Aptos" panose="020B0004020202020204" pitchFamily="34" charset="0"/>
                          <a:cs typeface="Times New Roman" panose="02020603050405020304" pitchFamily="18" charset="0"/>
                        </a:rPr>
                        <a:t>8</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solidFill>
                            <a:srgbClr val="000000"/>
                          </a:solidFill>
                          <a:effectLst/>
                          <a:latin typeface="+mn-lt"/>
                          <a:ea typeface="Aptos" panose="020B0004020202020204" pitchFamily="34" charset="0"/>
                          <a:cs typeface="Times New Roman" panose="02020603050405020304" pitchFamily="18" charset="0"/>
                        </a:rPr>
                        <a:t>9</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solidFill>
                            <a:srgbClr val="000000"/>
                          </a:solidFill>
                          <a:effectLst/>
                          <a:latin typeface="+mn-lt"/>
                          <a:ea typeface="Aptos" panose="020B0004020202020204" pitchFamily="34" charset="0"/>
                          <a:cs typeface="Times New Roman" panose="02020603050405020304" pitchFamily="18" charset="0"/>
                        </a:rPr>
                        <a:t>10</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solidFill>
                            <a:srgbClr val="000000"/>
                          </a:solidFill>
                          <a:effectLst/>
                          <a:latin typeface="+mn-lt"/>
                          <a:ea typeface="Aptos" panose="020B0004020202020204" pitchFamily="34" charset="0"/>
                          <a:cs typeface="Times New Roman" panose="02020603050405020304" pitchFamily="18" charset="0"/>
                        </a:rPr>
                        <a:t>11</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solidFill>
                            <a:srgbClr val="000000"/>
                          </a:solidFill>
                          <a:effectLst/>
                          <a:latin typeface="+mn-lt"/>
                          <a:ea typeface="Aptos" panose="020B0004020202020204" pitchFamily="34" charset="0"/>
                          <a:cs typeface="Times New Roman" panose="02020603050405020304" pitchFamily="18" charset="0"/>
                        </a:rPr>
                        <a:t>12</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solidFill>
                            <a:srgbClr val="000000"/>
                          </a:solidFill>
                          <a:effectLst/>
                          <a:latin typeface="+mn-lt"/>
                          <a:ea typeface="Aptos" panose="020B0004020202020204" pitchFamily="34" charset="0"/>
                          <a:cs typeface="Times New Roman" panose="02020603050405020304" pitchFamily="18" charset="0"/>
                        </a:rPr>
                        <a:t>13-28</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extLst>
                  <a:ext uri="{0D108BD9-81ED-4DB2-BD59-A6C34878D82A}">
                    <a16:rowId xmlns:a16="http://schemas.microsoft.com/office/drawing/2014/main" val="1433246857"/>
                  </a:ext>
                </a:extLst>
              </a:tr>
              <a:tr h="107317">
                <a:tc gridSpan="15">
                  <a:txBody>
                    <a:bodyPr/>
                    <a:lstStyle/>
                    <a:p>
                      <a:pPr algn="ctr">
                        <a:lnSpc>
                          <a:spcPct val="115000"/>
                        </a:lnSpc>
                        <a:spcAft>
                          <a:spcPts val="800"/>
                        </a:spcAft>
                      </a:pPr>
                      <a:r>
                        <a:rPr lang="en-US" sz="1600" b="1" kern="100" dirty="0">
                          <a:solidFill>
                            <a:srgbClr val="000000"/>
                          </a:solidFill>
                          <a:effectLst/>
                          <a:latin typeface="+mn-lt"/>
                          <a:ea typeface="Aptos" panose="020B0004020202020204" pitchFamily="34" charset="0"/>
                          <a:cs typeface="Times New Roman" panose="02020603050405020304" pitchFamily="18" charset="0"/>
                        </a:rPr>
                        <a:t>I </a:t>
                      </a:r>
                      <a:r>
                        <a:rPr lang="sr-Cyrl-RS" sz="1600" b="1" kern="100" dirty="0">
                          <a:solidFill>
                            <a:srgbClr val="000000"/>
                          </a:solidFill>
                          <a:effectLst/>
                          <a:latin typeface="+mn-lt"/>
                          <a:ea typeface="Aptos" panose="020B0004020202020204" pitchFamily="34" charset="0"/>
                          <a:cs typeface="Times New Roman" panose="02020603050405020304" pitchFamily="18" charset="0"/>
                        </a:rPr>
                        <a:t>претпоставка - </a:t>
                      </a:r>
                      <a:r>
                        <a:rPr lang="ru-RU" sz="1600" b="1" kern="100" dirty="0">
                          <a:solidFill>
                            <a:srgbClr val="000000"/>
                          </a:solidFill>
                          <a:effectLst/>
                          <a:latin typeface="+mn-lt"/>
                          <a:ea typeface="Aptos" panose="020B0004020202020204" pitchFamily="34" charset="0"/>
                          <a:cs typeface="Times New Roman" panose="02020603050405020304" pitchFamily="18" charset="0"/>
                        </a:rPr>
                        <a:t>I претпоставка - не врши се кориговање / ажурирање ЕПП</a:t>
                      </a: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611439820"/>
                  </a:ext>
                </a:extLst>
              </a:tr>
              <a:tr h="508417">
                <a:tc>
                  <a:txBody>
                    <a:bodyPr/>
                    <a:lstStyle/>
                    <a:p>
                      <a:pPr algn="ctr">
                        <a:lnSpc>
                          <a:spcPct val="115000"/>
                        </a:lnSpc>
                        <a:spcAft>
                          <a:spcPts val="800"/>
                        </a:spcAft>
                      </a:pPr>
                      <a:r>
                        <a:rPr lang="sr-Cyrl-RS" sz="1600" kern="100">
                          <a:solidFill>
                            <a:srgbClr val="000000"/>
                          </a:solidFill>
                          <a:effectLst/>
                          <a:latin typeface="+mn-lt"/>
                          <a:ea typeface="Aptos" panose="020B0004020202020204" pitchFamily="34" charset="0"/>
                          <a:cs typeface="Times New Roman" panose="02020603050405020304" pitchFamily="18" charset="0"/>
                        </a:rPr>
                        <a:t>5.</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dirty="0">
                          <a:solidFill>
                            <a:srgbClr val="000000"/>
                          </a:solidFill>
                          <a:effectLst/>
                          <a:latin typeface="+mn-lt"/>
                          <a:ea typeface="Aptos" panose="020B0004020202020204" pitchFamily="34" charset="0"/>
                          <a:cs typeface="Times New Roman" panose="02020603050405020304" pitchFamily="18" charset="0"/>
                        </a:rPr>
                        <a:t>Е</a:t>
                      </a:r>
                      <a:endParaRPr lang="en-US" sz="1600" kern="100" dirty="0">
                        <a:effectLst/>
                        <a:latin typeface="+mn-lt"/>
                        <a:ea typeface="Aptos" panose="020B0004020202020204" pitchFamily="34" charset="0"/>
                        <a:cs typeface="Times New Roman" panose="02020603050405020304" pitchFamily="18" charset="0"/>
                      </a:endParaRPr>
                    </a:p>
                    <a:p>
                      <a:pPr algn="ctr">
                        <a:lnSpc>
                          <a:spcPct val="115000"/>
                        </a:lnSpc>
                        <a:spcAft>
                          <a:spcPts val="800"/>
                        </a:spcAft>
                      </a:pPr>
                      <a:r>
                        <a:rPr lang="sr-Cyrl-RS" sz="1600" kern="100" dirty="0">
                          <a:solidFill>
                            <a:srgbClr val="000000"/>
                          </a:solidFill>
                          <a:effectLst/>
                          <a:latin typeface="+mn-lt"/>
                          <a:ea typeface="Aptos" panose="020B0004020202020204" pitchFamily="34" charset="0"/>
                          <a:cs typeface="Times New Roman" panose="02020603050405020304" pitchFamily="18" charset="0"/>
                        </a:rPr>
                        <a:t>1.000</a:t>
                      </a:r>
                      <a:endParaRPr lang="en-US" sz="1600" kern="100" dirty="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pattFill prst="dnDiag">
                      <a:fgClr>
                        <a:srgbClr val="FFFFFF"/>
                      </a:fgClr>
                      <a:bgClr>
                        <a:srgbClr val="9AA5AF"/>
                      </a:bgClr>
                    </a:patt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dirty="0">
                          <a:effectLst/>
                          <a:latin typeface="+mn-lt"/>
                          <a:ea typeface="Aptos" panose="020B0004020202020204" pitchFamily="34" charset="0"/>
                          <a:cs typeface="Times New Roman" panose="02020603050405020304" pitchFamily="18" charset="0"/>
                        </a:rPr>
                        <a:t> </a:t>
                      </a:r>
                      <a:endParaRPr lang="en-US" sz="1600" kern="100" dirty="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FF"/>
                    </a:solidFill>
                  </a:tcPr>
                </a:tc>
                <a:tc>
                  <a:txBody>
                    <a:bodyPr/>
                    <a:lstStyle/>
                    <a:p>
                      <a:pPr>
                        <a:lnSpc>
                          <a:spcPct val="115000"/>
                        </a:lnSpc>
                        <a:spcAft>
                          <a:spcPts val="800"/>
                        </a:spcAft>
                      </a:pPr>
                      <a:r>
                        <a:rPr lang="sr-Cyrl-RS" sz="1600" kern="100" dirty="0">
                          <a:effectLst/>
                          <a:latin typeface="+mn-lt"/>
                          <a:ea typeface="Aptos" panose="020B0004020202020204" pitchFamily="34" charset="0"/>
                          <a:cs typeface="Times New Roman" panose="02020603050405020304" pitchFamily="18" charset="0"/>
                        </a:rPr>
                        <a:t> </a:t>
                      </a:r>
                      <a:endParaRPr lang="en-US" sz="1600" kern="100" dirty="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solidFill>
                            <a:srgbClr val="000000"/>
                          </a:solidFill>
                          <a:effectLst/>
                          <a:latin typeface="+mn-lt"/>
                          <a:ea typeface="Aptos" panose="020B0004020202020204" pitchFamily="34" charset="0"/>
                          <a:cs typeface="Times New Roman" panose="02020603050405020304" pitchFamily="18" charset="0"/>
                        </a:rPr>
                        <a:t>П</a:t>
                      </a:r>
                      <a:endParaRPr lang="en-US" sz="1600" kern="100">
                        <a:effectLst/>
                        <a:latin typeface="+mn-lt"/>
                        <a:ea typeface="Aptos" panose="020B0004020202020204" pitchFamily="34" charset="0"/>
                        <a:cs typeface="Times New Roman" panose="02020603050405020304" pitchFamily="18" charset="0"/>
                      </a:endParaRPr>
                    </a:p>
                    <a:p>
                      <a:pPr algn="ctr">
                        <a:lnSpc>
                          <a:spcPct val="115000"/>
                        </a:lnSpc>
                        <a:spcAft>
                          <a:spcPts val="800"/>
                        </a:spcAft>
                      </a:pPr>
                      <a:r>
                        <a:rPr lang="sr-Cyrl-RS" sz="1600" kern="100">
                          <a:solidFill>
                            <a:srgbClr val="000000"/>
                          </a:solidFill>
                          <a:effectLst/>
                          <a:latin typeface="+mn-lt"/>
                          <a:ea typeface="Aptos" panose="020B0004020202020204" pitchFamily="34" charset="0"/>
                          <a:cs typeface="Times New Roman" panose="02020603050405020304" pitchFamily="18" charset="0"/>
                        </a:rPr>
                        <a:t>-1.000</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ash"/>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dirty="0">
                          <a:effectLst/>
                          <a:latin typeface="+mn-lt"/>
                          <a:ea typeface="Aptos" panose="020B0004020202020204" pitchFamily="34" charset="0"/>
                          <a:cs typeface="Times New Roman" panose="02020603050405020304" pitchFamily="18" charset="0"/>
                        </a:rPr>
                        <a:t> </a:t>
                      </a:r>
                      <a:endParaRPr lang="en-US" sz="1600" kern="100" dirty="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ash"/>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extLst>
                  <a:ext uri="{0D108BD9-81ED-4DB2-BD59-A6C34878D82A}">
                    <a16:rowId xmlns:a16="http://schemas.microsoft.com/office/drawing/2014/main" val="2718584478"/>
                  </a:ext>
                </a:extLst>
              </a:tr>
              <a:tr h="508417">
                <a:tc>
                  <a:txBody>
                    <a:bodyPr/>
                    <a:lstStyle/>
                    <a:p>
                      <a:pPr algn="ctr">
                        <a:lnSpc>
                          <a:spcPct val="115000"/>
                        </a:lnSpc>
                        <a:spcAft>
                          <a:spcPts val="800"/>
                        </a:spcAft>
                      </a:pPr>
                      <a:r>
                        <a:rPr lang="sr-Cyrl-RS" sz="1600" kern="100">
                          <a:solidFill>
                            <a:srgbClr val="000000"/>
                          </a:solidFill>
                          <a:effectLst/>
                          <a:latin typeface="+mn-lt"/>
                          <a:ea typeface="Aptos" panose="020B0004020202020204" pitchFamily="34" charset="0"/>
                          <a:cs typeface="Times New Roman" panose="02020603050405020304" pitchFamily="18" charset="0"/>
                        </a:rPr>
                        <a:t>6.</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pattFill prst="dnDiag">
                      <a:fgClr>
                        <a:srgbClr val="FFFFFF"/>
                      </a:fgClr>
                      <a:bgClr>
                        <a:srgbClr val="9AA5AF"/>
                      </a:bgClr>
                    </a:patt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dirty="0">
                          <a:solidFill>
                            <a:srgbClr val="000000"/>
                          </a:solidFill>
                          <a:effectLst/>
                          <a:latin typeface="+mn-lt"/>
                          <a:ea typeface="Aptos" panose="020B0004020202020204" pitchFamily="34" charset="0"/>
                          <a:cs typeface="Times New Roman" panose="02020603050405020304" pitchFamily="18" charset="0"/>
                        </a:rPr>
                        <a:t>Е</a:t>
                      </a:r>
                      <a:endParaRPr lang="en-US" sz="1600" kern="100" dirty="0">
                        <a:effectLst/>
                        <a:latin typeface="+mn-lt"/>
                        <a:ea typeface="Aptos" panose="020B0004020202020204" pitchFamily="34" charset="0"/>
                        <a:cs typeface="Times New Roman" panose="02020603050405020304" pitchFamily="18" charset="0"/>
                      </a:endParaRPr>
                    </a:p>
                    <a:p>
                      <a:pPr algn="ctr">
                        <a:lnSpc>
                          <a:spcPct val="115000"/>
                        </a:lnSpc>
                        <a:spcAft>
                          <a:spcPts val="800"/>
                        </a:spcAft>
                      </a:pPr>
                      <a:r>
                        <a:rPr lang="sr-Cyrl-RS" sz="1600" kern="100" dirty="0">
                          <a:solidFill>
                            <a:srgbClr val="000000"/>
                          </a:solidFill>
                          <a:effectLst/>
                          <a:latin typeface="+mn-lt"/>
                          <a:ea typeface="Aptos" panose="020B0004020202020204" pitchFamily="34" charset="0"/>
                          <a:cs typeface="Times New Roman" panose="02020603050405020304" pitchFamily="18" charset="0"/>
                        </a:rPr>
                        <a:t>1.000</a:t>
                      </a:r>
                      <a:endParaRPr lang="en-US" sz="1600" kern="100" dirty="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FF"/>
                    </a:solidFill>
                  </a:tcPr>
                </a:tc>
                <a:tc>
                  <a:txBody>
                    <a:bodyPr/>
                    <a:lstStyle/>
                    <a:p>
                      <a:pPr>
                        <a:lnSpc>
                          <a:spcPct val="115000"/>
                        </a:lnSpc>
                        <a:spcAft>
                          <a:spcPts val="800"/>
                        </a:spcAft>
                      </a:pPr>
                      <a:r>
                        <a:rPr lang="sr-Cyrl-RS" sz="1600" kern="100" dirty="0">
                          <a:effectLst/>
                          <a:latin typeface="+mn-lt"/>
                          <a:ea typeface="Aptos" panose="020B0004020202020204" pitchFamily="34" charset="0"/>
                          <a:cs typeface="Times New Roman" panose="02020603050405020304" pitchFamily="18" charset="0"/>
                        </a:rPr>
                        <a:t> </a:t>
                      </a:r>
                      <a:endParaRPr lang="en-US" sz="1600" kern="100" dirty="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dirty="0">
                          <a:effectLst/>
                          <a:latin typeface="+mn-lt"/>
                          <a:ea typeface="Aptos" panose="020B0004020202020204" pitchFamily="34" charset="0"/>
                          <a:cs typeface="Times New Roman" panose="02020603050405020304" pitchFamily="18" charset="0"/>
                        </a:rPr>
                        <a:t> </a:t>
                      </a:r>
                      <a:endParaRPr lang="en-US" sz="1600" kern="100" dirty="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solidFill>
                            <a:srgbClr val="000000"/>
                          </a:solidFill>
                          <a:effectLst/>
                          <a:latin typeface="+mn-lt"/>
                          <a:ea typeface="Aptos" panose="020B0004020202020204" pitchFamily="34" charset="0"/>
                          <a:cs typeface="Times New Roman" panose="02020603050405020304" pitchFamily="18" charset="0"/>
                        </a:rPr>
                        <a:t>П</a:t>
                      </a:r>
                      <a:endParaRPr lang="en-US" sz="1600" kern="100">
                        <a:effectLst/>
                        <a:latin typeface="+mn-lt"/>
                        <a:ea typeface="Aptos" panose="020B0004020202020204" pitchFamily="34" charset="0"/>
                        <a:cs typeface="Times New Roman" panose="02020603050405020304" pitchFamily="18" charset="0"/>
                      </a:endParaRPr>
                    </a:p>
                    <a:p>
                      <a:pPr algn="ctr">
                        <a:lnSpc>
                          <a:spcPct val="115000"/>
                        </a:lnSpc>
                        <a:spcAft>
                          <a:spcPts val="800"/>
                        </a:spcAft>
                      </a:pPr>
                      <a:r>
                        <a:rPr lang="sr-Cyrl-RS" sz="1600" kern="100">
                          <a:solidFill>
                            <a:srgbClr val="000000"/>
                          </a:solidFill>
                          <a:effectLst/>
                          <a:latin typeface="+mn-lt"/>
                          <a:ea typeface="Aptos" panose="020B0004020202020204" pitchFamily="34" charset="0"/>
                          <a:cs typeface="Times New Roman" panose="02020603050405020304" pitchFamily="18" charset="0"/>
                        </a:rPr>
                        <a:t>-1.000</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ash"/>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ash"/>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extLst>
                  <a:ext uri="{0D108BD9-81ED-4DB2-BD59-A6C34878D82A}">
                    <a16:rowId xmlns:a16="http://schemas.microsoft.com/office/drawing/2014/main" val="3990066253"/>
                  </a:ext>
                </a:extLst>
              </a:tr>
              <a:tr h="394695">
                <a:tc>
                  <a:txBody>
                    <a:bodyPr/>
                    <a:lstStyle/>
                    <a:p>
                      <a:pPr algn="ctr">
                        <a:lnSpc>
                          <a:spcPct val="115000"/>
                        </a:lnSpc>
                        <a:spcAft>
                          <a:spcPts val="800"/>
                        </a:spcAft>
                      </a:pPr>
                      <a:r>
                        <a:rPr lang="en-US" sz="1600" kern="100">
                          <a:solidFill>
                            <a:srgbClr val="000000"/>
                          </a:solidFill>
                          <a:effectLst/>
                          <a:latin typeface="+mn-lt"/>
                          <a:ea typeface="Aptos" panose="020B0004020202020204" pitchFamily="34" charset="0"/>
                          <a:cs typeface="Times New Roman" panose="02020603050405020304" pitchFamily="18" charset="0"/>
                        </a:rPr>
                        <a:t>7.</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pattFill prst="dnDiag">
                      <a:fgClr>
                        <a:srgbClr val="FFFFFF"/>
                      </a:fgClr>
                      <a:bgClr>
                        <a:srgbClr val="9AA5AF"/>
                      </a:bgClr>
                    </a:patt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FF"/>
                    </a:solid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dirty="0">
                          <a:solidFill>
                            <a:srgbClr val="000000"/>
                          </a:solidFill>
                          <a:effectLst/>
                          <a:latin typeface="+mn-lt"/>
                          <a:ea typeface="Aptos" panose="020B0004020202020204" pitchFamily="34" charset="0"/>
                          <a:cs typeface="Times New Roman" panose="02020603050405020304" pitchFamily="18" charset="0"/>
                        </a:rPr>
                        <a:t>E</a:t>
                      </a:r>
                      <a:endParaRPr lang="en-US" sz="1600" kern="100" dirty="0">
                        <a:effectLst/>
                        <a:latin typeface="+mn-lt"/>
                        <a:ea typeface="Aptos" panose="020B0004020202020204" pitchFamily="34" charset="0"/>
                        <a:cs typeface="Times New Roman" panose="02020603050405020304" pitchFamily="18" charset="0"/>
                      </a:endParaRPr>
                    </a:p>
                    <a:p>
                      <a:pPr algn="ctr">
                        <a:lnSpc>
                          <a:spcPct val="115000"/>
                        </a:lnSpc>
                        <a:spcAft>
                          <a:spcPts val="800"/>
                        </a:spcAft>
                      </a:pPr>
                      <a:r>
                        <a:rPr lang="sr-Cyrl-RS" sz="1600" kern="100" dirty="0">
                          <a:solidFill>
                            <a:srgbClr val="000000"/>
                          </a:solidFill>
                          <a:effectLst/>
                          <a:latin typeface="+mn-lt"/>
                          <a:ea typeface="Aptos" panose="020B0004020202020204" pitchFamily="34" charset="0"/>
                          <a:cs typeface="Times New Roman" panose="02020603050405020304" pitchFamily="18" charset="0"/>
                        </a:rPr>
                        <a:t>1.000</a:t>
                      </a:r>
                      <a:endParaRPr lang="en-US" sz="1600" kern="100" dirty="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dirty="0">
                          <a:effectLst/>
                          <a:latin typeface="+mn-lt"/>
                          <a:ea typeface="Aptos" panose="020B0004020202020204" pitchFamily="34" charset="0"/>
                          <a:cs typeface="Times New Roman" panose="02020603050405020304" pitchFamily="18" charset="0"/>
                        </a:rPr>
                        <a:t> </a:t>
                      </a:r>
                      <a:endParaRPr lang="en-US" sz="1600" kern="100" dirty="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ash"/>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dirty="0">
                          <a:effectLst/>
                          <a:latin typeface="+mn-lt"/>
                          <a:ea typeface="Aptos" panose="020B0004020202020204" pitchFamily="34" charset="0"/>
                          <a:cs typeface="Times New Roman" panose="02020603050405020304" pitchFamily="18" charset="0"/>
                        </a:rPr>
                        <a:t> </a:t>
                      </a:r>
                      <a:endParaRPr lang="en-US" sz="1600" kern="100" dirty="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ash"/>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extLst>
                  <a:ext uri="{0D108BD9-81ED-4DB2-BD59-A6C34878D82A}">
                    <a16:rowId xmlns:a16="http://schemas.microsoft.com/office/drawing/2014/main" val="4258453204"/>
                  </a:ext>
                </a:extLst>
              </a:tr>
              <a:tr h="394695">
                <a:tc>
                  <a:txBody>
                    <a:bodyPr/>
                    <a:lstStyle/>
                    <a:p>
                      <a:pPr algn="ctr">
                        <a:lnSpc>
                          <a:spcPct val="115000"/>
                        </a:lnSpc>
                        <a:spcAft>
                          <a:spcPts val="800"/>
                        </a:spcAft>
                      </a:pPr>
                      <a:r>
                        <a:rPr lang="sr-Cyrl-RS" sz="1600" kern="100">
                          <a:solidFill>
                            <a:srgbClr val="000000"/>
                          </a:solidFill>
                          <a:effectLst/>
                          <a:latin typeface="+mn-lt"/>
                          <a:ea typeface="Aptos" panose="020B0004020202020204" pitchFamily="34" charset="0"/>
                          <a:cs typeface="Times New Roman" panose="02020603050405020304" pitchFamily="18" charset="0"/>
                        </a:rPr>
                        <a:t>8.</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ash"/>
                      <a:round/>
                      <a:headEnd type="none" w="med" len="med"/>
                      <a:tailEnd type="none" w="med" len="med"/>
                    </a:lnB>
                    <a:noFill/>
                  </a:tcPr>
                </a:tc>
                <a:tc>
                  <a:txBody>
                    <a:bodyPr/>
                    <a:lstStyle/>
                    <a:p>
                      <a:pPr algn="ct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ash"/>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ash"/>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ash"/>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ash"/>
                      <a:round/>
                      <a:headEnd type="none" w="med" len="med"/>
                      <a:tailEnd type="none" w="med" len="med"/>
                    </a:lnB>
                    <a:pattFill prst="dnDiag">
                      <a:fgClr>
                        <a:srgbClr val="FFFFFF"/>
                      </a:fgClr>
                      <a:bgClr>
                        <a:srgbClr val="9AA5AF"/>
                      </a:bgClr>
                    </a:patt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ash"/>
                      <a:round/>
                      <a:headEnd type="none" w="med" len="med"/>
                      <a:tailEnd type="none" w="med" len="med"/>
                    </a:lnB>
                    <a:noFill/>
                  </a:tcPr>
                </a:tc>
                <a:tc>
                  <a:txBody>
                    <a:bodyPr/>
                    <a:lstStyle/>
                    <a:p>
                      <a:pPr algn="ct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ash"/>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ash"/>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ash"/>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ash"/>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ash"/>
                      <a:round/>
                      <a:headEnd type="none" w="med" len="med"/>
                      <a:tailEnd type="none" w="med" len="med"/>
                    </a:lnB>
                    <a:solidFill>
                      <a:srgbClr val="FFFFFF"/>
                    </a:solid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ash"/>
                      <a:round/>
                      <a:headEnd type="none" w="med" len="med"/>
                      <a:tailEnd type="none" w="med" len="med"/>
                    </a:lnB>
                    <a:noFill/>
                  </a:tcPr>
                </a:tc>
                <a:tc>
                  <a:txBody>
                    <a:bodyPr/>
                    <a:lstStyle/>
                    <a:p>
                      <a:pPr algn="ct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ash"/>
                      <a:round/>
                      <a:headEnd type="none" w="med" len="med"/>
                      <a:tailEnd type="none" w="med" len="med"/>
                    </a:lnB>
                    <a:noFill/>
                  </a:tcPr>
                </a:tc>
                <a:tc>
                  <a:txBody>
                    <a:bodyPr/>
                    <a:lstStyle/>
                    <a:p>
                      <a:pPr algn="ct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ash"/>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ash"/>
                      <a:round/>
                      <a:headEnd type="none" w="med" len="med"/>
                      <a:tailEnd type="none" w="med" len="med"/>
                    </a:lnB>
                    <a:noFill/>
                  </a:tcPr>
                </a:tc>
                <a:tc>
                  <a:txBody>
                    <a:bodyPr/>
                    <a:lstStyle/>
                    <a:p>
                      <a:pPr algn="ctr">
                        <a:lnSpc>
                          <a:spcPct val="115000"/>
                        </a:lnSpc>
                        <a:spcAft>
                          <a:spcPts val="800"/>
                        </a:spcAft>
                      </a:pPr>
                      <a:r>
                        <a:rPr lang="sr-Cyrl-RS" sz="1600" kern="100" dirty="0">
                          <a:solidFill>
                            <a:srgbClr val="000000"/>
                          </a:solidFill>
                          <a:effectLst/>
                          <a:latin typeface="+mn-lt"/>
                          <a:ea typeface="Aptos" panose="020B0004020202020204" pitchFamily="34" charset="0"/>
                          <a:cs typeface="Times New Roman" panose="02020603050405020304" pitchFamily="18" charset="0"/>
                        </a:rPr>
                        <a:t>Е</a:t>
                      </a:r>
                      <a:endParaRPr lang="en-US" sz="1600" kern="100" dirty="0">
                        <a:effectLst/>
                        <a:latin typeface="+mn-lt"/>
                        <a:ea typeface="Aptos" panose="020B0004020202020204" pitchFamily="34" charset="0"/>
                        <a:cs typeface="Times New Roman" panose="02020603050405020304" pitchFamily="18" charset="0"/>
                      </a:endParaRPr>
                    </a:p>
                    <a:p>
                      <a:pPr algn="ctr">
                        <a:lnSpc>
                          <a:spcPct val="115000"/>
                        </a:lnSpc>
                        <a:spcAft>
                          <a:spcPts val="800"/>
                        </a:spcAft>
                      </a:pPr>
                      <a:r>
                        <a:rPr lang="sr-Cyrl-RS" sz="1600" kern="100" dirty="0">
                          <a:solidFill>
                            <a:srgbClr val="000000"/>
                          </a:solidFill>
                          <a:effectLst/>
                          <a:latin typeface="+mn-lt"/>
                          <a:ea typeface="Aptos" panose="020B0004020202020204" pitchFamily="34" charset="0"/>
                          <a:cs typeface="Times New Roman" panose="02020603050405020304" pitchFamily="18" charset="0"/>
                        </a:rPr>
                        <a:t>1.000</a:t>
                      </a:r>
                      <a:endParaRPr lang="en-US" sz="1600" kern="100" dirty="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ash"/>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ash"/>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3174612602"/>
                  </a:ext>
                </a:extLst>
              </a:tr>
            </a:tbl>
          </a:graphicData>
        </a:graphic>
      </p:graphicFrame>
    </p:spTree>
    <p:extLst>
      <p:ext uri="{BB962C8B-B14F-4D97-AF65-F5344CB8AC3E}">
        <p14:creationId xmlns:p14="http://schemas.microsoft.com/office/powerpoint/2010/main" val="118374516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7B97C1-7A2E-4A5D-9992-4BCE1D066F94}"/>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8D35F46B-C852-69A2-9DFA-2DD466B9C975}"/>
              </a:ext>
            </a:extLst>
          </p:cNvPr>
          <p:cNvSpPr/>
          <p:nvPr/>
        </p:nvSpPr>
        <p:spPr>
          <a:xfrm>
            <a:off x="0" y="-1"/>
            <a:ext cx="12192000" cy="1475709"/>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BF82BDF1-8A83-7D2D-58E5-7271ACB26D35}"/>
              </a:ext>
            </a:extLst>
          </p:cNvPr>
          <p:cNvSpPr/>
          <p:nvPr/>
        </p:nvSpPr>
        <p:spPr>
          <a:xfrm>
            <a:off x="6139892" y="2115290"/>
            <a:ext cx="6096000" cy="369332"/>
          </a:xfrm>
          <a:prstGeom prst="rect">
            <a:avLst/>
          </a:prstGeom>
        </p:spPr>
        <p:txBody>
          <a:bodyPr>
            <a:spAutoFit/>
          </a:bodyPr>
          <a:lstStyle/>
          <a:p>
            <a:endParaRPr lang="en-GB" dirty="0"/>
          </a:p>
        </p:txBody>
      </p:sp>
      <p:sp>
        <p:nvSpPr>
          <p:cNvPr id="66" name="Title 1">
            <a:extLst>
              <a:ext uri="{FF2B5EF4-FFF2-40B4-BE49-F238E27FC236}">
                <a16:creationId xmlns:a16="http://schemas.microsoft.com/office/drawing/2014/main" id="{BE64D98C-EC22-A6D8-FF19-08E32960F7DF}"/>
              </a:ext>
            </a:extLst>
          </p:cNvPr>
          <p:cNvSpPr txBox="1">
            <a:spLocks/>
          </p:cNvSpPr>
          <p:nvPr/>
        </p:nvSpPr>
        <p:spPr>
          <a:xfrm>
            <a:off x="381000" y="45204"/>
            <a:ext cx="11277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lgn="ctr">
              <a:defRPr/>
            </a:pPr>
            <a:r>
              <a:rPr kumimoji="0" lang="sr-Cyrl-RS" sz="4000" b="1" i="0" u="none" strike="noStrike" kern="1200" cap="none" spc="0" normalizeH="0" baseline="0" noProof="0" dirty="0">
                <a:ln>
                  <a:noFill/>
                </a:ln>
                <a:solidFill>
                  <a:schemeClr val="bg1"/>
                </a:solidFill>
                <a:effectLst/>
                <a:uLnTx/>
                <a:uFillTx/>
                <a:latin typeface="Calibri Light" panose="020F0302020204030204"/>
              </a:rPr>
              <a:t>Примери - Појединачна евиденција ПДВ</a:t>
            </a:r>
          </a:p>
          <a:p>
            <a:pPr lvl="0" algn="ctr">
              <a:defRPr/>
            </a:pPr>
            <a:r>
              <a:rPr lang="sr-Cyrl-RS" sz="4000" b="1" dirty="0">
                <a:solidFill>
                  <a:schemeClr val="bg1"/>
                </a:solidFill>
                <a:latin typeface="Calibri Light" panose="020F0302020204030204"/>
              </a:rPr>
              <a:t>(порески период јануар 2025.)</a:t>
            </a:r>
            <a:endParaRPr kumimoji="0" lang="sr-Latn-RS" sz="3200" b="1" i="0" u="none" strike="noStrike" kern="1200" cap="none" spc="0" normalizeH="0" baseline="0" noProof="0" dirty="0">
              <a:ln>
                <a:noFill/>
              </a:ln>
              <a:solidFill>
                <a:schemeClr val="bg1"/>
              </a:solidFill>
              <a:effectLst/>
              <a:uLnTx/>
              <a:uFillTx/>
              <a:latin typeface="Calibri Light" panose="020F0302020204030204"/>
            </a:endParaRPr>
          </a:p>
        </p:txBody>
      </p:sp>
      <p:sp>
        <p:nvSpPr>
          <p:cNvPr id="68" name="TextBox 67">
            <a:extLst>
              <a:ext uri="{FF2B5EF4-FFF2-40B4-BE49-F238E27FC236}">
                <a16:creationId xmlns:a16="http://schemas.microsoft.com/office/drawing/2014/main" id="{23796183-6F75-B351-BC52-ACED4E78B809}"/>
              </a:ext>
            </a:extLst>
          </p:cNvPr>
          <p:cNvSpPr txBox="1"/>
          <p:nvPr/>
        </p:nvSpPr>
        <p:spPr>
          <a:xfrm>
            <a:off x="38100" y="1475708"/>
            <a:ext cx="11849100" cy="735266"/>
          </a:xfrm>
          <a:prstGeom prst="rect">
            <a:avLst/>
          </a:prstGeom>
          <a:noFill/>
        </p:spPr>
        <p:txBody>
          <a:bodyPr wrap="square">
            <a:spAutoFit/>
          </a:bodyPr>
          <a:lstStyle/>
          <a:p>
            <a:pPr marL="717550" indent="-354013" algn="just">
              <a:buFont typeface="Arial" panose="020B0604020202020204" pitchFamily="34" charset="0"/>
              <a:buChar char="•"/>
            </a:pPr>
            <a:endParaRPr lang="en-US" sz="1100" dirty="0"/>
          </a:p>
          <a:p>
            <a:pPr marL="717550" lvl="0" algn="just">
              <a:lnSpc>
                <a:spcPct val="115000"/>
              </a:lnSpc>
              <a:spcBef>
                <a:spcPct val="20000"/>
              </a:spcBef>
              <a:spcAft>
                <a:spcPts val="1000"/>
              </a:spcAft>
              <a:buSzPct val="95000"/>
              <a:tabLst>
                <a:tab pos="717550" algn="l"/>
              </a:tabLst>
            </a:pPr>
            <a:endParaRPr lang="ru-RU" sz="2400" dirty="0"/>
          </a:p>
        </p:txBody>
      </p:sp>
      <p:sp>
        <p:nvSpPr>
          <p:cNvPr id="10" name="TextBox 9">
            <a:extLst>
              <a:ext uri="{FF2B5EF4-FFF2-40B4-BE49-F238E27FC236}">
                <a16:creationId xmlns:a16="http://schemas.microsoft.com/office/drawing/2014/main" id="{589758EA-F58B-5FBD-F913-060CA4002749}"/>
              </a:ext>
            </a:extLst>
          </p:cNvPr>
          <p:cNvSpPr txBox="1"/>
          <p:nvPr/>
        </p:nvSpPr>
        <p:spPr>
          <a:xfrm>
            <a:off x="10134600" y="6316919"/>
            <a:ext cx="3005017" cy="461665"/>
          </a:xfrm>
          <a:prstGeom prst="rect">
            <a:avLst/>
          </a:prstGeom>
          <a:noFill/>
        </p:spPr>
        <p:txBody>
          <a:bodyPr wrap="square" rtlCol="0">
            <a:spAutoFit/>
          </a:bodyPr>
          <a:lstStyle/>
          <a:p>
            <a:r>
              <a:rPr lang="sr-Cyrl-RS" sz="1200" b="1" dirty="0">
                <a:solidFill>
                  <a:srgbClr val="17375E"/>
                </a:solidFill>
                <a:latin typeface="Segoe UI" panose="020B0502040204020203" pitchFamily="34" charset="0"/>
                <a:cs typeface="Segoe UI" panose="020B0502040204020203" pitchFamily="34" charset="0"/>
              </a:rPr>
              <a:t>Министарство финансија</a:t>
            </a:r>
            <a:r>
              <a:rPr lang="en-GB" sz="1200" b="1" dirty="0">
                <a:solidFill>
                  <a:srgbClr val="17375E"/>
                </a:solidFill>
                <a:latin typeface="Segoe UI" panose="020B0502040204020203" pitchFamily="34" charset="0"/>
                <a:cs typeface="Segoe UI" panose="020B0502040204020203" pitchFamily="34" charset="0"/>
              </a:rPr>
              <a:t> </a:t>
            </a:r>
            <a:endParaRPr lang="sr-Cyrl-RS" sz="1200" b="1" dirty="0">
              <a:solidFill>
                <a:srgbClr val="17375E"/>
              </a:solidFill>
              <a:latin typeface="Segoe UI" panose="020B0502040204020203" pitchFamily="34" charset="0"/>
              <a:cs typeface="Segoe UI" panose="020B0502040204020203" pitchFamily="34" charset="0"/>
            </a:endParaRPr>
          </a:p>
          <a:p>
            <a:r>
              <a:rPr lang="sr-Cyrl-RS" sz="1200" dirty="0">
                <a:solidFill>
                  <a:srgbClr val="17375E"/>
                </a:solidFill>
                <a:latin typeface="Segoe UI" panose="020B0502040204020203" pitchFamily="34" charset="0"/>
                <a:cs typeface="Segoe UI" panose="020B0502040204020203" pitchFamily="34" charset="0"/>
              </a:rPr>
              <a:t>Република Србија</a:t>
            </a:r>
            <a:endParaRPr lang="en-GB" sz="1200" dirty="0">
              <a:solidFill>
                <a:srgbClr val="17375E"/>
              </a:solidFill>
              <a:latin typeface="Segoe UI" panose="020B0502040204020203" pitchFamily="34" charset="0"/>
              <a:cs typeface="Segoe UI" panose="020B0502040204020203" pitchFamily="34" charset="0"/>
            </a:endParaRPr>
          </a:p>
        </p:txBody>
      </p:sp>
      <p:sp>
        <p:nvSpPr>
          <p:cNvPr id="11" name="object 4">
            <a:extLst>
              <a:ext uri="{FF2B5EF4-FFF2-40B4-BE49-F238E27FC236}">
                <a16:creationId xmlns:a16="http://schemas.microsoft.com/office/drawing/2014/main" id="{7274E3C3-4D47-9149-773A-87AD3F6DB51D}"/>
              </a:ext>
            </a:extLst>
          </p:cNvPr>
          <p:cNvSpPr/>
          <p:nvPr/>
        </p:nvSpPr>
        <p:spPr>
          <a:xfrm>
            <a:off x="9777678" y="6159765"/>
            <a:ext cx="377437" cy="618819"/>
          </a:xfrm>
          <a:prstGeom prst="rect">
            <a:avLst/>
          </a:prstGeom>
          <a:blipFill>
            <a:blip r:embed="rId2" cstate="print"/>
            <a:stretch>
              <a:fillRect/>
            </a:stretch>
          </a:blipFill>
        </p:spPr>
        <p:txBody>
          <a:bodyPr wrap="square" lIns="0" tIns="0" rIns="0" bIns="0" rtlCol="0"/>
          <a:lstStyle/>
          <a:p>
            <a:endParaRPr dirty="0"/>
          </a:p>
        </p:txBody>
      </p:sp>
      <p:grpSp>
        <p:nvGrpSpPr>
          <p:cNvPr id="8" name="Group 7">
            <a:extLst>
              <a:ext uri="{FF2B5EF4-FFF2-40B4-BE49-F238E27FC236}">
                <a16:creationId xmlns:a16="http://schemas.microsoft.com/office/drawing/2014/main" id="{65683006-80F6-C1E2-9D62-E423E2DFEDD1}"/>
              </a:ext>
            </a:extLst>
          </p:cNvPr>
          <p:cNvGrpSpPr/>
          <p:nvPr/>
        </p:nvGrpSpPr>
        <p:grpSpPr>
          <a:xfrm>
            <a:off x="38100" y="6229918"/>
            <a:ext cx="2168980" cy="548666"/>
            <a:chOff x="38100" y="6229918"/>
            <a:chExt cx="2168980" cy="548666"/>
          </a:xfrm>
        </p:grpSpPr>
        <p:pic>
          <p:nvPicPr>
            <p:cNvPr id="9" name="Picture 8">
              <a:extLst>
                <a:ext uri="{FF2B5EF4-FFF2-40B4-BE49-F238E27FC236}">
                  <a16:creationId xmlns:a16="http://schemas.microsoft.com/office/drawing/2014/main" id="{F292FB95-68E2-551C-4CD4-50B883CF0E3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100" y="6229918"/>
              <a:ext cx="980949" cy="548666"/>
            </a:xfrm>
            <a:prstGeom prst="rect">
              <a:avLst/>
            </a:prstGeom>
          </p:spPr>
        </p:pic>
        <p:pic>
          <p:nvPicPr>
            <p:cNvPr id="12" name="Picture 11">
              <a:extLst>
                <a:ext uri="{FF2B5EF4-FFF2-40B4-BE49-F238E27FC236}">
                  <a16:creationId xmlns:a16="http://schemas.microsoft.com/office/drawing/2014/main" id="{7ECAD329-6E31-C284-E326-EEAB9D331DFA}"/>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43000" y="6316919"/>
              <a:ext cx="1064080" cy="458885"/>
            </a:xfrm>
            <a:prstGeom prst="rect">
              <a:avLst/>
            </a:prstGeom>
          </p:spPr>
        </p:pic>
      </p:grpSp>
      <p:graphicFrame>
        <p:nvGraphicFramePr>
          <p:cNvPr id="5" name="Table 4">
            <a:extLst>
              <a:ext uri="{FF2B5EF4-FFF2-40B4-BE49-F238E27FC236}">
                <a16:creationId xmlns:a16="http://schemas.microsoft.com/office/drawing/2014/main" id="{0D3777E8-AE19-813F-DA3C-989F8A2271C8}"/>
              </a:ext>
            </a:extLst>
          </p:cNvPr>
          <p:cNvGraphicFramePr>
            <a:graphicFrameLocks noGrp="1"/>
          </p:cNvGraphicFramePr>
          <p:nvPr>
            <p:extLst>
              <p:ext uri="{D42A27DB-BD31-4B8C-83A1-F6EECF244321}">
                <p14:modId xmlns:p14="http://schemas.microsoft.com/office/powerpoint/2010/main" val="2952530309"/>
              </p:ext>
            </p:extLst>
          </p:nvPr>
        </p:nvGraphicFramePr>
        <p:xfrm>
          <a:off x="533401" y="1937999"/>
          <a:ext cx="10744199" cy="962910"/>
        </p:xfrm>
        <a:graphic>
          <a:graphicData uri="http://schemas.openxmlformats.org/drawingml/2006/table">
            <a:tbl>
              <a:tblPr firstRow="1" firstCol="1" bandRow="1"/>
              <a:tblGrid>
                <a:gridCol w="847832">
                  <a:extLst>
                    <a:ext uri="{9D8B030D-6E8A-4147-A177-3AD203B41FA5}">
                      <a16:colId xmlns:a16="http://schemas.microsoft.com/office/drawing/2014/main" val="2435742367"/>
                    </a:ext>
                  </a:extLst>
                </a:gridCol>
                <a:gridCol w="847832">
                  <a:extLst>
                    <a:ext uri="{9D8B030D-6E8A-4147-A177-3AD203B41FA5}">
                      <a16:colId xmlns:a16="http://schemas.microsoft.com/office/drawing/2014/main" val="4216979648"/>
                    </a:ext>
                  </a:extLst>
                </a:gridCol>
                <a:gridCol w="706527">
                  <a:extLst>
                    <a:ext uri="{9D8B030D-6E8A-4147-A177-3AD203B41FA5}">
                      <a16:colId xmlns:a16="http://schemas.microsoft.com/office/drawing/2014/main" val="4116294739"/>
                    </a:ext>
                  </a:extLst>
                </a:gridCol>
                <a:gridCol w="706527">
                  <a:extLst>
                    <a:ext uri="{9D8B030D-6E8A-4147-A177-3AD203B41FA5}">
                      <a16:colId xmlns:a16="http://schemas.microsoft.com/office/drawing/2014/main" val="1106385255"/>
                    </a:ext>
                  </a:extLst>
                </a:gridCol>
                <a:gridCol w="423915">
                  <a:extLst>
                    <a:ext uri="{9D8B030D-6E8A-4147-A177-3AD203B41FA5}">
                      <a16:colId xmlns:a16="http://schemas.microsoft.com/office/drawing/2014/main" val="2541015470"/>
                    </a:ext>
                  </a:extLst>
                </a:gridCol>
                <a:gridCol w="706527">
                  <a:extLst>
                    <a:ext uri="{9D8B030D-6E8A-4147-A177-3AD203B41FA5}">
                      <a16:colId xmlns:a16="http://schemas.microsoft.com/office/drawing/2014/main" val="2617208267"/>
                    </a:ext>
                  </a:extLst>
                </a:gridCol>
                <a:gridCol w="706527">
                  <a:extLst>
                    <a:ext uri="{9D8B030D-6E8A-4147-A177-3AD203B41FA5}">
                      <a16:colId xmlns:a16="http://schemas.microsoft.com/office/drawing/2014/main" val="2529959926"/>
                    </a:ext>
                  </a:extLst>
                </a:gridCol>
                <a:gridCol w="919317">
                  <a:extLst>
                    <a:ext uri="{9D8B030D-6E8A-4147-A177-3AD203B41FA5}">
                      <a16:colId xmlns:a16="http://schemas.microsoft.com/office/drawing/2014/main" val="3651945873"/>
                    </a:ext>
                  </a:extLst>
                </a:gridCol>
                <a:gridCol w="919317">
                  <a:extLst>
                    <a:ext uri="{9D8B030D-6E8A-4147-A177-3AD203B41FA5}">
                      <a16:colId xmlns:a16="http://schemas.microsoft.com/office/drawing/2014/main" val="1525511294"/>
                    </a:ext>
                  </a:extLst>
                </a:gridCol>
                <a:gridCol w="607078">
                  <a:extLst>
                    <a:ext uri="{9D8B030D-6E8A-4147-A177-3AD203B41FA5}">
                      <a16:colId xmlns:a16="http://schemas.microsoft.com/office/drawing/2014/main" val="3732571635"/>
                    </a:ext>
                  </a:extLst>
                </a:gridCol>
                <a:gridCol w="524196">
                  <a:extLst>
                    <a:ext uri="{9D8B030D-6E8A-4147-A177-3AD203B41FA5}">
                      <a16:colId xmlns:a16="http://schemas.microsoft.com/office/drawing/2014/main" val="3618549327"/>
                    </a:ext>
                  </a:extLst>
                </a:gridCol>
                <a:gridCol w="707359">
                  <a:extLst>
                    <a:ext uri="{9D8B030D-6E8A-4147-A177-3AD203B41FA5}">
                      <a16:colId xmlns:a16="http://schemas.microsoft.com/office/drawing/2014/main" val="1395863245"/>
                    </a:ext>
                  </a:extLst>
                </a:gridCol>
                <a:gridCol w="707359">
                  <a:extLst>
                    <a:ext uri="{9D8B030D-6E8A-4147-A177-3AD203B41FA5}">
                      <a16:colId xmlns:a16="http://schemas.microsoft.com/office/drawing/2014/main" val="3340293945"/>
                    </a:ext>
                  </a:extLst>
                </a:gridCol>
                <a:gridCol w="707359">
                  <a:extLst>
                    <a:ext uri="{9D8B030D-6E8A-4147-A177-3AD203B41FA5}">
                      <a16:colId xmlns:a16="http://schemas.microsoft.com/office/drawing/2014/main" val="1914661702"/>
                    </a:ext>
                  </a:extLst>
                </a:gridCol>
                <a:gridCol w="706527">
                  <a:extLst>
                    <a:ext uri="{9D8B030D-6E8A-4147-A177-3AD203B41FA5}">
                      <a16:colId xmlns:a16="http://schemas.microsoft.com/office/drawing/2014/main" val="3891655853"/>
                    </a:ext>
                  </a:extLst>
                </a:gridCol>
              </a:tblGrid>
              <a:tr h="320970">
                <a:tc rowSpan="2">
                  <a:txBody>
                    <a:bodyPr/>
                    <a:lstStyle/>
                    <a:p>
                      <a:pPr>
                        <a:lnSpc>
                          <a:spcPct val="115000"/>
                        </a:lnSpc>
                        <a:spcAft>
                          <a:spcPts val="800"/>
                        </a:spcAft>
                      </a:pPr>
                      <a:r>
                        <a:rPr lang="sr-Cyrl-RS" sz="1600" b="1" kern="100" dirty="0">
                          <a:solidFill>
                            <a:srgbClr val="000000"/>
                          </a:solidFill>
                          <a:effectLst/>
                          <a:latin typeface="+mn-lt"/>
                          <a:ea typeface="Aptos" panose="020B0004020202020204" pitchFamily="34" charset="0"/>
                          <a:cs typeface="Times New Roman" panose="02020603050405020304" pitchFamily="18" charset="0"/>
                        </a:rPr>
                        <a:t>Пример</a:t>
                      </a:r>
                      <a:endParaRPr lang="en-US" sz="1600" kern="100" dirty="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tabLst>
                          <a:tab pos="249555" algn="l"/>
                        </a:tabLst>
                      </a:pPr>
                      <a:r>
                        <a:rPr lang="sr-Cyrl-RS" sz="1600" b="1" kern="100" dirty="0">
                          <a:solidFill>
                            <a:srgbClr val="000000"/>
                          </a:solidFill>
                          <a:effectLst/>
                          <a:latin typeface="+mn-lt"/>
                          <a:ea typeface="Aptos" panose="020B0004020202020204" pitchFamily="34" charset="0"/>
                          <a:cs typeface="Times New Roman" panose="02020603050405020304" pitchFamily="18" charset="0"/>
                        </a:rPr>
                        <a:t>Јануар</a:t>
                      </a:r>
                      <a:endParaRPr lang="en-US" sz="1600" kern="100" dirty="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gridSpan="13">
                  <a:txBody>
                    <a:bodyPr/>
                    <a:lstStyle/>
                    <a:p>
                      <a:pPr algn="ctr">
                        <a:lnSpc>
                          <a:spcPct val="115000"/>
                        </a:lnSpc>
                        <a:spcAft>
                          <a:spcPts val="800"/>
                        </a:spcAft>
                      </a:pPr>
                      <a:r>
                        <a:rPr lang="sr-Cyrl-RS" sz="1600" b="1" kern="100">
                          <a:solidFill>
                            <a:srgbClr val="000000"/>
                          </a:solidFill>
                          <a:effectLst/>
                          <a:latin typeface="+mn-lt"/>
                          <a:ea typeface="Aptos" panose="020B0004020202020204" pitchFamily="34" charset="0"/>
                          <a:cs typeface="Times New Roman" panose="02020603050405020304" pitchFamily="18" charset="0"/>
                        </a:rPr>
                        <a:t>Фебруар</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873236839"/>
                  </a:ext>
                </a:extLst>
              </a:tr>
              <a:tr h="320970">
                <a:tc vMerge="1">
                  <a:txBody>
                    <a:bodyPr/>
                    <a:lstStyle/>
                    <a:p>
                      <a:endParaRPr lang="en-US"/>
                    </a:p>
                  </a:txBody>
                  <a:tcPr/>
                </a:tc>
                <a:tc>
                  <a:txBody>
                    <a:bodyPr/>
                    <a:lstStyle/>
                    <a:p>
                      <a:pPr algn="ctr">
                        <a:lnSpc>
                          <a:spcPct val="115000"/>
                        </a:lnSpc>
                        <a:spcAft>
                          <a:spcPts val="800"/>
                        </a:spcAft>
                      </a:pPr>
                      <a:r>
                        <a:rPr lang="sr-Cyrl-RS" sz="1600" kern="100">
                          <a:solidFill>
                            <a:srgbClr val="000000"/>
                          </a:solidFill>
                          <a:effectLst/>
                          <a:latin typeface="+mn-lt"/>
                          <a:ea typeface="Aptos" panose="020B0004020202020204" pitchFamily="34" charset="0"/>
                          <a:cs typeface="Times New Roman" panose="02020603050405020304" pitchFamily="18" charset="0"/>
                        </a:rPr>
                        <a:t>1 – 31</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dirty="0">
                          <a:solidFill>
                            <a:srgbClr val="000000"/>
                          </a:solidFill>
                          <a:effectLst/>
                          <a:latin typeface="+mn-lt"/>
                          <a:ea typeface="Aptos" panose="020B0004020202020204" pitchFamily="34" charset="0"/>
                          <a:cs typeface="Times New Roman" panose="02020603050405020304" pitchFamily="18" charset="0"/>
                        </a:rPr>
                        <a:t>1</a:t>
                      </a:r>
                      <a:endParaRPr lang="en-US" sz="1600" kern="100" dirty="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dirty="0">
                          <a:solidFill>
                            <a:srgbClr val="000000"/>
                          </a:solidFill>
                          <a:effectLst/>
                          <a:latin typeface="+mn-lt"/>
                          <a:ea typeface="Aptos" panose="020B0004020202020204" pitchFamily="34" charset="0"/>
                          <a:cs typeface="Times New Roman" panose="02020603050405020304" pitchFamily="18" charset="0"/>
                        </a:rPr>
                        <a:t>2</a:t>
                      </a:r>
                      <a:endParaRPr lang="en-US" sz="1600" kern="100" dirty="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solidFill>
                            <a:srgbClr val="000000"/>
                          </a:solidFill>
                          <a:effectLst/>
                          <a:latin typeface="+mn-lt"/>
                          <a:ea typeface="Aptos" panose="020B0004020202020204" pitchFamily="34" charset="0"/>
                          <a:cs typeface="Times New Roman" panose="02020603050405020304" pitchFamily="18" charset="0"/>
                        </a:rPr>
                        <a:t>3</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FF"/>
                    </a:solidFill>
                  </a:tcPr>
                </a:tc>
                <a:tc>
                  <a:txBody>
                    <a:bodyPr/>
                    <a:lstStyle/>
                    <a:p>
                      <a:pPr algn="ctr">
                        <a:lnSpc>
                          <a:spcPct val="115000"/>
                        </a:lnSpc>
                        <a:spcAft>
                          <a:spcPts val="800"/>
                        </a:spcAft>
                      </a:pPr>
                      <a:r>
                        <a:rPr lang="sr-Cyrl-RS" sz="1600" kern="100">
                          <a:solidFill>
                            <a:srgbClr val="000000"/>
                          </a:solidFill>
                          <a:effectLst/>
                          <a:latin typeface="+mn-lt"/>
                          <a:ea typeface="Aptos" panose="020B0004020202020204" pitchFamily="34" charset="0"/>
                          <a:cs typeface="Times New Roman" panose="02020603050405020304" pitchFamily="18" charset="0"/>
                        </a:rPr>
                        <a:t>4</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solidFill>
                            <a:srgbClr val="000000"/>
                          </a:solidFill>
                          <a:effectLst/>
                          <a:latin typeface="+mn-lt"/>
                          <a:ea typeface="Aptos" panose="020B0004020202020204" pitchFamily="34" charset="0"/>
                          <a:cs typeface="Times New Roman" panose="02020603050405020304" pitchFamily="18" charset="0"/>
                        </a:rPr>
                        <a:t>5</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solidFill>
                            <a:srgbClr val="000000"/>
                          </a:solidFill>
                          <a:effectLst/>
                          <a:latin typeface="+mn-lt"/>
                          <a:ea typeface="Aptos" panose="020B0004020202020204" pitchFamily="34" charset="0"/>
                          <a:cs typeface="Times New Roman" panose="02020603050405020304" pitchFamily="18" charset="0"/>
                        </a:rPr>
                        <a:t>6</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solidFill>
                            <a:srgbClr val="000000"/>
                          </a:solidFill>
                          <a:effectLst/>
                          <a:latin typeface="+mn-lt"/>
                          <a:ea typeface="Aptos" panose="020B0004020202020204" pitchFamily="34" charset="0"/>
                          <a:cs typeface="Times New Roman" panose="02020603050405020304" pitchFamily="18" charset="0"/>
                        </a:rPr>
                        <a:t>7</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solidFill>
                            <a:srgbClr val="000000"/>
                          </a:solidFill>
                          <a:effectLst/>
                          <a:latin typeface="+mn-lt"/>
                          <a:ea typeface="Aptos" panose="020B0004020202020204" pitchFamily="34" charset="0"/>
                          <a:cs typeface="Times New Roman" panose="02020603050405020304" pitchFamily="18" charset="0"/>
                        </a:rPr>
                        <a:t>8</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solidFill>
                            <a:srgbClr val="000000"/>
                          </a:solidFill>
                          <a:effectLst/>
                          <a:latin typeface="+mn-lt"/>
                          <a:ea typeface="Aptos" panose="020B0004020202020204" pitchFamily="34" charset="0"/>
                          <a:cs typeface="Times New Roman" panose="02020603050405020304" pitchFamily="18" charset="0"/>
                        </a:rPr>
                        <a:t>9</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solidFill>
                            <a:srgbClr val="000000"/>
                          </a:solidFill>
                          <a:effectLst/>
                          <a:latin typeface="+mn-lt"/>
                          <a:ea typeface="Aptos" panose="020B0004020202020204" pitchFamily="34" charset="0"/>
                          <a:cs typeface="Times New Roman" panose="02020603050405020304" pitchFamily="18" charset="0"/>
                        </a:rPr>
                        <a:t>10</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solidFill>
                            <a:srgbClr val="000000"/>
                          </a:solidFill>
                          <a:effectLst/>
                          <a:latin typeface="+mn-lt"/>
                          <a:ea typeface="Aptos" panose="020B0004020202020204" pitchFamily="34" charset="0"/>
                          <a:cs typeface="Times New Roman" panose="02020603050405020304" pitchFamily="18" charset="0"/>
                        </a:rPr>
                        <a:t>11</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solidFill>
                            <a:srgbClr val="000000"/>
                          </a:solidFill>
                          <a:effectLst/>
                          <a:latin typeface="+mn-lt"/>
                          <a:ea typeface="Aptos" panose="020B0004020202020204" pitchFamily="34" charset="0"/>
                          <a:cs typeface="Times New Roman" panose="02020603050405020304" pitchFamily="18" charset="0"/>
                        </a:rPr>
                        <a:t>12</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solidFill>
                            <a:srgbClr val="000000"/>
                          </a:solidFill>
                          <a:effectLst/>
                          <a:latin typeface="+mn-lt"/>
                          <a:ea typeface="Aptos" panose="020B0004020202020204" pitchFamily="34" charset="0"/>
                          <a:cs typeface="Times New Roman" panose="02020603050405020304" pitchFamily="18" charset="0"/>
                        </a:rPr>
                        <a:t>13-28</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extLst>
                  <a:ext uri="{0D108BD9-81ED-4DB2-BD59-A6C34878D82A}">
                    <a16:rowId xmlns:a16="http://schemas.microsoft.com/office/drawing/2014/main" val="1433246857"/>
                  </a:ext>
                </a:extLst>
              </a:tr>
              <a:tr h="320970">
                <a:tc gridSpan="15">
                  <a:txBody>
                    <a:bodyPr/>
                    <a:lstStyle/>
                    <a:p>
                      <a:pPr algn="ctr">
                        <a:lnSpc>
                          <a:spcPct val="115000"/>
                        </a:lnSpc>
                        <a:spcAft>
                          <a:spcPts val="800"/>
                        </a:spcAft>
                      </a:pPr>
                      <a:r>
                        <a:rPr lang="en-US" sz="1600" b="1" kern="100" dirty="0">
                          <a:solidFill>
                            <a:srgbClr val="000000"/>
                          </a:solidFill>
                          <a:effectLst/>
                          <a:latin typeface="+mn-lt"/>
                          <a:ea typeface="Aptos" panose="020B0004020202020204" pitchFamily="34" charset="0"/>
                          <a:cs typeface="Times New Roman" panose="02020603050405020304" pitchFamily="18" charset="0"/>
                        </a:rPr>
                        <a:t>II </a:t>
                      </a:r>
                      <a:r>
                        <a:rPr lang="sr-Cyrl-RS" sz="1600" b="1" kern="100" dirty="0">
                          <a:solidFill>
                            <a:srgbClr val="000000"/>
                          </a:solidFill>
                          <a:effectLst/>
                          <a:latin typeface="+mn-lt"/>
                          <a:ea typeface="Aptos" panose="020B0004020202020204" pitchFamily="34" charset="0"/>
                          <a:cs typeface="Times New Roman" panose="02020603050405020304" pitchFamily="18" charset="0"/>
                        </a:rPr>
                        <a:t>претпоставка - врши се кориговање </a:t>
                      </a:r>
                      <a:r>
                        <a:rPr lang="en-US" sz="1600" b="1" kern="100" dirty="0">
                          <a:solidFill>
                            <a:srgbClr val="000000"/>
                          </a:solidFill>
                          <a:effectLst/>
                          <a:latin typeface="+mn-lt"/>
                          <a:ea typeface="Aptos" panose="020B0004020202020204" pitchFamily="34" charset="0"/>
                          <a:cs typeface="Times New Roman" panose="02020603050405020304" pitchFamily="18" charset="0"/>
                        </a:rPr>
                        <a:t>/ </a:t>
                      </a:r>
                      <a:r>
                        <a:rPr lang="sr-Cyrl-RS" sz="1600" b="1" kern="100" dirty="0">
                          <a:solidFill>
                            <a:srgbClr val="000000"/>
                          </a:solidFill>
                          <a:effectLst/>
                          <a:latin typeface="+mn-lt"/>
                          <a:ea typeface="Aptos" panose="020B0004020202020204" pitchFamily="34" charset="0"/>
                          <a:cs typeface="Times New Roman" panose="02020603050405020304" pitchFamily="18" charset="0"/>
                        </a:rPr>
                        <a:t>ажурирање ЕПП</a:t>
                      </a:r>
                      <a:endParaRPr lang="en-US" sz="1600" kern="100" dirty="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611439820"/>
                  </a:ext>
                </a:extLst>
              </a:tr>
            </a:tbl>
          </a:graphicData>
        </a:graphic>
      </p:graphicFrame>
      <p:graphicFrame>
        <p:nvGraphicFramePr>
          <p:cNvPr id="2" name="Table 1">
            <a:extLst>
              <a:ext uri="{FF2B5EF4-FFF2-40B4-BE49-F238E27FC236}">
                <a16:creationId xmlns:a16="http://schemas.microsoft.com/office/drawing/2014/main" id="{5CAD8343-A9CF-5CA9-913C-C6E500E0E419}"/>
              </a:ext>
            </a:extLst>
          </p:cNvPr>
          <p:cNvGraphicFramePr>
            <a:graphicFrameLocks noGrp="1"/>
          </p:cNvGraphicFramePr>
          <p:nvPr>
            <p:extLst>
              <p:ext uri="{D42A27DB-BD31-4B8C-83A1-F6EECF244321}">
                <p14:modId xmlns:p14="http://schemas.microsoft.com/office/powerpoint/2010/main" val="4012118225"/>
              </p:ext>
            </p:extLst>
          </p:nvPr>
        </p:nvGraphicFramePr>
        <p:xfrm>
          <a:off x="533401" y="2895600"/>
          <a:ext cx="10744199" cy="3229610"/>
        </p:xfrm>
        <a:graphic>
          <a:graphicData uri="http://schemas.openxmlformats.org/drawingml/2006/table">
            <a:tbl>
              <a:tblPr firstRow="1" firstCol="1" bandRow="1"/>
              <a:tblGrid>
                <a:gridCol w="838199">
                  <a:extLst>
                    <a:ext uri="{9D8B030D-6E8A-4147-A177-3AD203B41FA5}">
                      <a16:colId xmlns:a16="http://schemas.microsoft.com/office/drawing/2014/main" val="26783981"/>
                    </a:ext>
                  </a:extLst>
                </a:gridCol>
                <a:gridCol w="838200">
                  <a:extLst>
                    <a:ext uri="{9D8B030D-6E8A-4147-A177-3AD203B41FA5}">
                      <a16:colId xmlns:a16="http://schemas.microsoft.com/office/drawing/2014/main" val="102361981"/>
                    </a:ext>
                  </a:extLst>
                </a:gridCol>
                <a:gridCol w="752053">
                  <a:extLst>
                    <a:ext uri="{9D8B030D-6E8A-4147-A177-3AD203B41FA5}">
                      <a16:colId xmlns:a16="http://schemas.microsoft.com/office/drawing/2014/main" val="3569046128"/>
                    </a:ext>
                  </a:extLst>
                </a:gridCol>
                <a:gridCol w="695747">
                  <a:extLst>
                    <a:ext uri="{9D8B030D-6E8A-4147-A177-3AD203B41FA5}">
                      <a16:colId xmlns:a16="http://schemas.microsoft.com/office/drawing/2014/main" val="1959873432"/>
                    </a:ext>
                  </a:extLst>
                </a:gridCol>
                <a:gridCol w="381000">
                  <a:extLst>
                    <a:ext uri="{9D8B030D-6E8A-4147-A177-3AD203B41FA5}">
                      <a16:colId xmlns:a16="http://schemas.microsoft.com/office/drawing/2014/main" val="3620820159"/>
                    </a:ext>
                  </a:extLst>
                </a:gridCol>
                <a:gridCol w="762000">
                  <a:extLst>
                    <a:ext uri="{9D8B030D-6E8A-4147-A177-3AD203B41FA5}">
                      <a16:colId xmlns:a16="http://schemas.microsoft.com/office/drawing/2014/main" val="4222017655"/>
                    </a:ext>
                  </a:extLst>
                </a:gridCol>
                <a:gridCol w="685800">
                  <a:extLst>
                    <a:ext uri="{9D8B030D-6E8A-4147-A177-3AD203B41FA5}">
                      <a16:colId xmlns:a16="http://schemas.microsoft.com/office/drawing/2014/main" val="43679102"/>
                    </a:ext>
                  </a:extLst>
                </a:gridCol>
                <a:gridCol w="914400">
                  <a:extLst>
                    <a:ext uri="{9D8B030D-6E8A-4147-A177-3AD203B41FA5}">
                      <a16:colId xmlns:a16="http://schemas.microsoft.com/office/drawing/2014/main" val="1331715231"/>
                    </a:ext>
                  </a:extLst>
                </a:gridCol>
                <a:gridCol w="914400">
                  <a:extLst>
                    <a:ext uri="{9D8B030D-6E8A-4147-A177-3AD203B41FA5}">
                      <a16:colId xmlns:a16="http://schemas.microsoft.com/office/drawing/2014/main" val="3967090613"/>
                    </a:ext>
                  </a:extLst>
                </a:gridCol>
                <a:gridCol w="609600">
                  <a:extLst>
                    <a:ext uri="{9D8B030D-6E8A-4147-A177-3AD203B41FA5}">
                      <a16:colId xmlns:a16="http://schemas.microsoft.com/office/drawing/2014/main" val="537300743"/>
                    </a:ext>
                  </a:extLst>
                </a:gridCol>
                <a:gridCol w="533400">
                  <a:extLst>
                    <a:ext uri="{9D8B030D-6E8A-4147-A177-3AD203B41FA5}">
                      <a16:colId xmlns:a16="http://schemas.microsoft.com/office/drawing/2014/main" val="2157373772"/>
                    </a:ext>
                  </a:extLst>
                </a:gridCol>
                <a:gridCol w="685800">
                  <a:extLst>
                    <a:ext uri="{9D8B030D-6E8A-4147-A177-3AD203B41FA5}">
                      <a16:colId xmlns:a16="http://schemas.microsoft.com/office/drawing/2014/main" val="1566709970"/>
                    </a:ext>
                  </a:extLst>
                </a:gridCol>
                <a:gridCol w="685800">
                  <a:extLst>
                    <a:ext uri="{9D8B030D-6E8A-4147-A177-3AD203B41FA5}">
                      <a16:colId xmlns:a16="http://schemas.microsoft.com/office/drawing/2014/main" val="1916812070"/>
                    </a:ext>
                  </a:extLst>
                </a:gridCol>
                <a:gridCol w="685800">
                  <a:extLst>
                    <a:ext uri="{9D8B030D-6E8A-4147-A177-3AD203B41FA5}">
                      <a16:colId xmlns:a16="http://schemas.microsoft.com/office/drawing/2014/main" val="399234745"/>
                    </a:ext>
                  </a:extLst>
                </a:gridCol>
                <a:gridCol w="762000">
                  <a:extLst>
                    <a:ext uri="{9D8B030D-6E8A-4147-A177-3AD203B41FA5}">
                      <a16:colId xmlns:a16="http://schemas.microsoft.com/office/drawing/2014/main" val="109798404"/>
                    </a:ext>
                  </a:extLst>
                </a:gridCol>
              </a:tblGrid>
              <a:tr h="0">
                <a:tc>
                  <a:txBody>
                    <a:bodyPr/>
                    <a:lstStyle/>
                    <a:p>
                      <a:pPr algn="ctr">
                        <a:lnSpc>
                          <a:spcPct val="115000"/>
                        </a:lnSpc>
                        <a:spcAft>
                          <a:spcPts val="800"/>
                        </a:spcAft>
                      </a:pPr>
                      <a:r>
                        <a:rPr lang="sr-Cyrl-RS" sz="1600" kern="100" dirty="0">
                          <a:solidFill>
                            <a:srgbClr val="000000"/>
                          </a:solidFill>
                          <a:effectLst/>
                          <a:latin typeface="+mn-lt"/>
                          <a:ea typeface="Aptos" panose="020B0004020202020204" pitchFamily="34" charset="0"/>
                          <a:cs typeface="Times New Roman" panose="02020603050405020304" pitchFamily="18" charset="0"/>
                        </a:rPr>
                        <a:t>9.</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dirty="0">
                          <a:solidFill>
                            <a:srgbClr val="000000"/>
                          </a:solidFill>
                          <a:effectLst/>
                          <a:latin typeface="+mn-lt"/>
                          <a:ea typeface="Aptos" panose="020B0004020202020204" pitchFamily="34" charset="0"/>
                          <a:cs typeface="Times New Roman" panose="02020603050405020304" pitchFamily="18" charset="0"/>
                        </a:rPr>
                        <a:t>Е</a:t>
                      </a:r>
                      <a:endParaRPr lang="en-US" sz="1600" kern="100" dirty="0">
                        <a:effectLst/>
                        <a:latin typeface="+mn-lt"/>
                        <a:ea typeface="Aptos" panose="020B0004020202020204" pitchFamily="34" charset="0"/>
                        <a:cs typeface="Times New Roman" panose="02020603050405020304" pitchFamily="18" charset="0"/>
                      </a:endParaRPr>
                    </a:p>
                    <a:p>
                      <a:pPr algn="ctr">
                        <a:lnSpc>
                          <a:spcPct val="115000"/>
                        </a:lnSpc>
                        <a:spcAft>
                          <a:spcPts val="800"/>
                        </a:spcAft>
                      </a:pPr>
                      <a:r>
                        <a:rPr lang="sr-Cyrl-RS" sz="1600" kern="100" dirty="0">
                          <a:solidFill>
                            <a:srgbClr val="000000"/>
                          </a:solidFill>
                          <a:effectLst/>
                          <a:latin typeface="+mn-lt"/>
                          <a:ea typeface="Aptos" panose="020B0004020202020204" pitchFamily="34" charset="0"/>
                          <a:cs typeface="Times New Roman" panose="02020603050405020304" pitchFamily="18" charset="0"/>
                        </a:rPr>
                        <a:t>1.000</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dirty="0">
                          <a:effectLst/>
                          <a:latin typeface="+mn-lt"/>
                          <a:ea typeface="Aptos" panose="020B0004020202020204" pitchFamily="34" charset="0"/>
                          <a:cs typeface="Times New Roman" panose="02020603050405020304" pitchFamily="18" charset="0"/>
                        </a:rPr>
                        <a:t> </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dirty="0">
                          <a:effectLst/>
                          <a:latin typeface="+mn-lt"/>
                          <a:ea typeface="Aptos" panose="020B0004020202020204" pitchFamily="34" charset="0"/>
                          <a:cs typeface="Times New Roman" panose="02020603050405020304" pitchFamily="18" charset="0"/>
                        </a:rPr>
                        <a:t> </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dirty="0">
                          <a:effectLst/>
                          <a:latin typeface="+mn-lt"/>
                          <a:ea typeface="Aptos" panose="020B0004020202020204" pitchFamily="34" charset="0"/>
                          <a:cs typeface="Times New Roman" panose="02020603050405020304" pitchFamily="18" charset="0"/>
                        </a:rPr>
                        <a:t> </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DAE9F7"/>
                    </a:solidFill>
                  </a:tcPr>
                </a:tc>
                <a:tc>
                  <a:txBody>
                    <a:bodyPr/>
                    <a:lstStyle/>
                    <a:p>
                      <a:pPr>
                        <a:lnSpc>
                          <a:spcPct val="115000"/>
                        </a:lnSpc>
                        <a:spcAft>
                          <a:spcPts val="800"/>
                        </a:spcAft>
                      </a:pPr>
                      <a:r>
                        <a:rPr lang="sr-Cyrl-RS" sz="1600" kern="100" dirty="0">
                          <a:effectLst/>
                          <a:latin typeface="+mn-lt"/>
                          <a:ea typeface="Aptos" panose="020B0004020202020204" pitchFamily="34" charset="0"/>
                          <a:cs typeface="Times New Roman" panose="02020603050405020304" pitchFamily="18" charset="0"/>
                        </a:rPr>
                        <a:t> </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dirty="0">
                          <a:effectLst/>
                          <a:latin typeface="+mn-lt"/>
                          <a:ea typeface="Aptos" panose="020B0004020202020204" pitchFamily="34" charset="0"/>
                          <a:cs typeface="Times New Roman" panose="02020603050405020304" pitchFamily="18" charset="0"/>
                        </a:rPr>
                        <a:t> </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solidFill>
                            <a:srgbClr val="000000"/>
                          </a:solidFill>
                          <a:effectLst/>
                          <a:latin typeface="+mn-lt"/>
                          <a:ea typeface="Aptos" panose="020B0004020202020204" pitchFamily="34" charset="0"/>
                          <a:cs typeface="Times New Roman" panose="02020603050405020304" pitchFamily="18" charset="0"/>
                        </a:rPr>
                        <a:t>П</a:t>
                      </a:r>
                      <a:endParaRPr lang="en-US" sz="1600" kern="100">
                        <a:effectLst/>
                        <a:latin typeface="+mn-lt"/>
                        <a:ea typeface="Aptos" panose="020B0004020202020204" pitchFamily="34" charset="0"/>
                        <a:cs typeface="Times New Roman" panose="02020603050405020304" pitchFamily="18" charset="0"/>
                      </a:endParaRPr>
                    </a:p>
                    <a:p>
                      <a:pPr algn="ctr">
                        <a:lnSpc>
                          <a:spcPct val="115000"/>
                        </a:lnSpc>
                        <a:spcAft>
                          <a:spcPts val="800"/>
                        </a:spcAft>
                      </a:pPr>
                      <a:r>
                        <a:rPr lang="sr-Cyrl-RS" sz="1600" kern="100">
                          <a:solidFill>
                            <a:srgbClr val="000000"/>
                          </a:solidFill>
                          <a:effectLst/>
                          <a:latin typeface="+mn-lt"/>
                          <a:ea typeface="Aptos" panose="020B0004020202020204" pitchFamily="34" charset="0"/>
                          <a:cs typeface="Times New Roman" panose="02020603050405020304" pitchFamily="18" charset="0"/>
                        </a:rPr>
                        <a:t>-1.000</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pattFill prst="dnDiag">
                      <a:fgClr>
                        <a:srgbClr val="FFFFFF"/>
                      </a:fgClr>
                      <a:bgClr>
                        <a:srgbClr val="9AA5AF"/>
                      </a:bgClr>
                    </a:patt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ash"/>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dirty="0">
                          <a:effectLst/>
                          <a:latin typeface="+mn-lt"/>
                          <a:ea typeface="Aptos" panose="020B0004020202020204" pitchFamily="34" charset="0"/>
                          <a:cs typeface="Times New Roman" panose="02020603050405020304" pitchFamily="18" charset="0"/>
                        </a:rPr>
                        <a:t> </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ash"/>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extLst>
                  <a:ext uri="{0D108BD9-81ED-4DB2-BD59-A6C34878D82A}">
                    <a16:rowId xmlns:a16="http://schemas.microsoft.com/office/drawing/2014/main" val="1500587279"/>
                  </a:ext>
                </a:extLst>
              </a:tr>
              <a:tr h="0">
                <a:tc>
                  <a:txBody>
                    <a:bodyPr/>
                    <a:lstStyle/>
                    <a:p>
                      <a:pPr algn="ctr">
                        <a:lnSpc>
                          <a:spcPct val="115000"/>
                        </a:lnSpc>
                        <a:spcAft>
                          <a:spcPts val="800"/>
                        </a:spcAft>
                      </a:pPr>
                      <a:r>
                        <a:rPr lang="sr-Cyrl-RS" sz="1600" kern="100" dirty="0">
                          <a:solidFill>
                            <a:srgbClr val="000000"/>
                          </a:solidFill>
                          <a:effectLst/>
                          <a:latin typeface="+mn-lt"/>
                          <a:ea typeface="Aptos" panose="020B0004020202020204" pitchFamily="34" charset="0"/>
                          <a:cs typeface="Times New Roman" panose="02020603050405020304" pitchFamily="18" charset="0"/>
                        </a:rPr>
                        <a:t>10.</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dirty="0">
                          <a:effectLst/>
                          <a:latin typeface="+mn-lt"/>
                          <a:ea typeface="Aptos" panose="020B0004020202020204" pitchFamily="34" charset="0"/>
                          <a:cs typeface="Times New Roman" panose="02020603050405020304" pitchFamily="18" charset="0"/>
                        </a:rPr>
                        <a:t> </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dirty="0">
                          <a:effectLst/>
                          <a:latin typeface="+mn-lt"/>
                          <a:ea typeface="Aptos" panose="020B0004020202020204" pitchFamily="34" charset="0"/>
                          <a:cs typeface="Times New Roman" panose="02020603050405020304" pitchFamily="18" charset="0"/>
                        </a:rPr>
                        <a:t> </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DAE9F7"/>
                    </a:solid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dirty="0">
                          <a:solidFill>
                            <a:srgbClr val="000000"/>
                          </a:solidFill>
                          <a:effectLst/>
                          <a:latin typeface="+mn-lt"/>
                          <a:ea typeface="Aptos" panose="020B0004020202020204" pitchFamily="34" charset="0"/>
                          <a:cs typeface="Times New Roman" panose="02020603050405020304" pitchFamily="18" charset="0"/>
                        </a:rPr>
                        <a:t>Е</a:t>
                      </a:r>
                      <a:endParaRPr lang="en-US" sz="1600" kern="100" dirty="0">
                        <a:effectLst/>
                        <a:latin typeface="+mn-lt"/>
                        <a:ea typeface="Aptos" panose="020B0004020202020204" pitchFamily="34" charset="0"/>
                        <a:cs typeface="Times New Roman" panose="02020603050405020304" pitchFamily="18" charset="0"/>
                      </a:endParaRPr>
                    </a:p>
                    <a:p>
                      <a:pPr algn="ctr">
                        <a:lnSpc>
                          <a:spcPct val="115000"/>
                        </a:lnSpc>
                        <a:spcAft>
                          <a:spcPts val="800"/>
                        </a:spcAft>
                      </a:pPr>
                      <a:r>
                        <a:rPr lang="sr-Cyrl-RS" sz="1600" kern="100" dirty="0">
                          <a:solidFill>
                            <a:srgbClr val="000000"/>
                          </a:solidFill>
                          <a:effectLst/>
                          <a:latin typeface="+mn-lt"/>
                          <a:ea typeface="Aptos" panose="020B0004020202020204" pitchFamily="34" charset="0"/>
                          <a:cs typeface="Times New Roman" panose="02020603050405020304" pitchFamily="18" charset="0"/>
                        </a:rPr>
                        <a:t>1.000</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dirty="0">
                          <a:effectLst/>
                          <a:latin typeface="+mn-lt"/>
                          <a:ea typeface="Aptos" panose="020B0004020202020204" pitchFamily="34" charset="0"/>
                          <a:cs typeface="Times New Roman" panose="02020603050405020304" pitchFamily="18" charset="0"/>
                        </a:rPr>
                        <a:t> </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dirty="0">
                          <a:solidFill>
                            <a:srgbClr val="000000"/>
                          </a:solidFill>
                          <a:effectLst/>
                          <a:latin typeface="+mn-lt"/>
                          <a:ea typeface="Aptos" panose="020B0004020202020204" pitchFamily="34" charset="0"/>
                          <a:cs typeface="Times New Roman" panose="02020603050405020304" pitchFamily="18" charset="0"/>
                        </a:rPr>
                        <a:t>П</a:t>
                      </a:r>
                      <a:endParaRPr lang="en-US" sz="1600" kern="100" dirty="0">
                        <a:effectLst/>
                        <a:latin typeface="+mn-lt"/>
                        <a:ea typeface="Aptos" panose="020B0004020202020204" pitchFamily="34" charset="0"/>
                        <a:cs typeface="Times New Roman" panose="02020603050405020304" pitchFamily="18" charset="0"/>
                      </a:endParaRPr>
                    </a:p>
                    <a:p>
                      <a:pPr algn="ctr">
                        <a:lnSpc>
                          <a:spcPct val="115000"/>
                        </a:lnSpc>
                        <a:spcAft>
                          <a:spcPts val="800"/>
                        </a:spcAft>
                      </a:pPr>
                      <a:r>
                        <a:rPr lang="sr-Cyrl-RS" sz="1600" kern="100" dirty="0">
                          <a:solidFill>
                            <a:srgbClr val="000000"/>
                          </a:solidFill>
                          <a:effectLst/>
                          <a:latin typeface="+mn-lt"/>
                          <a:ea typeface="Aptos" panose="020B0004020202020204" pitchFamily="34" charset="0"/>
                          <a:cs typeface="Times New Roman" panose="02020603050405020304" pitchFamily="18" charset="0"/>
                        </a:rPr>
                        <a:t>-1.000</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dirty="0">
                          <a:effectLst/>
                          <a:latin typeface="+mn-lt"/>
                          <a:ea typeface="Aptos" panose="020B0004020202020204" pitchFamily="34" charset="0"/>
                          <a:cs typeface="Times New Roman" panose="02020603050405020304" pitchFamily="18" charset="0"/>
                        </a:rPr>
                        <a:t> </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pattFill prst="upDiag">
                      <a:fgClr>
                        <a:srgbClr val="FFFFFF"/>
                      </a:fgClr>
                      <a:bgClr>
                        <a:srgbClr val="9AA5AF"/>
                      </a:bgClr>
                    </a:pattFill>
                  </a:tcPr>
                </a:tc>
                <a:tc>
                  <a:txBody>
                    <a:bodyPr/>
                    <a:lstStyle/>
                    <a:p>
                      <a:pPr>
                        <a:lnSpc>
                          <a:spcPct val="115000"/>
                        </a:lnSpc>
                        <a:spcAft>
                          <a:spcPts val="800"/>
                        </a:spcAft>
                      </a:pPr>
                      <a:r>
                        <a:rPr lang="sr-Cyrl-RS" sz="1600" kern="100" dirty="0">
                          <a:effectLst/>
                          <a:latin typeface="+mn-lt"/>
                          <a:ea typeface="Aptos" panose="020B0004020202020204" pitchFamily="34" charset="0"/>
                          <a:cs typeface="Times New Roman" panose="02020603050405020304" pitchFamily="18" charset="0"/>
                        </a:rPr>
                        <a:t> </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ash"/>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dirty="0">
                          <a:effectLst/>
                          <a:latin typeface="+mn-lt"/>
                          <a:ea typeface="Aptos" panose="020B0004020202020204" pitchFamily="34" charset="0"/>
                          <a:cs typeface="Times New Roman" panose="02020603050405020304" pitchFamily="18" charset="0"/>
                        </a:rPr>
                        <a:t> </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ash"/>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extLst>
                  <a:ext uri="{0D108BD9-81ED-4DB2-BD59-A6C34878D82A}">
                    <a16:rowId xmlns:a16="http://schemas.microsoft.com/office/drawing/2014/main" val="1698108717"/>
                  </a:ext>
                </a:extLst>
              </a:tr>
              <a:tr h="0">
                <a:tc>
                  <a:txBody>
                    <a:bodyPr/>
                    <a:lstStyle/>
                    <a:p>
                      <a:pPr algn="ctr">
                        <a:lnSpc>
                          <a:spcPct val="115000"/>
                        </a:lnSpc>
                        <a:spcAft>
                          <a:spcPts val="800"/>
                        </a:spcAft>
                      </a:pPr>
                      <a:r>
                        <a:rPr lang="en-US" sz="1600" kern="100" dirty="0">
                          <a:solidFill>
                            <a:srgbClr val="000000"/>
                          </a:solidFill>
                          <a:effectLst/>
                          <a:latin typeface="+mn-lt"/>
                          <a:ea typeface="Aptos" panose="020B0004020202020204" pitchFamily="34" charset="0"/>
                          <a:cs typeface="Times New Roman" panose="02020603050405020304" pitchFamily="18" charset="0"/>
                        </a:rPr>
                        <a:t>1</a:t>
                      </a:r>
                      <a:r>
                        <a:rPr lang="sr-Cyrl-RS" sz="1600" kern="100" dirty="0">
                          <a:solidFill>
                            <a:srgbClr val="000000"/>
                          </a:solidFill>
                          <a:effectLst/>
                          <a:latin typeface="+mn-lt"/>
                          <a:ea typeface="Aptos" panose="020B0004020202020204" pitchFamily="34" charset="0"/>
                          <a:cs typeface="Times New Roman" panose="02020603050405020304" pitchFamily="18" charset="0"/>
                        </a:rPr>
                        <a:t>1.</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DAE9F7"/>
                    </a:solid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solidFill>
                            <a:srgbClr val="000000"/>
                          </a:solidFill>
                          <a:effectLst/>
                          <a:latin typeface="+mn-lt"/>
                          <a:ea typeface="Aptos" panose="020B0004020202020204" pitchFamily="34" charset="0"/>
                          <a:cs typeface="Times New Roman" panose="02020603050405020304" pitchFamily="18" charset="0"/>
                        </a:rPr>
                        <a:t>Е</a:t>
                      </a:r>
                      <a:endParaRPr lang="en-US" sz="1600" kern="100">
                        <a:effectLst/>
                        <a:latin typeface="+mn-lt"/>
                        <a:ea typeface="Aptos" panose="020B0004020202020204" pitchFamily="34" charset="0"/>
                        <a:cs typeface="Times New Roman" panose="02020603050405020304" pitchFamily="18" charset="0"/>
                      </a:endParaRPr>
                    </a:p>
                    <a:p>
                      <a:pPr algn="ctr">
                        <a:lnSpc>
                          <a:spcPct val="115000"/>
                        </a:lnSpc>
                        <a:spcAft>
                          <a:spcPts val="800"/>
                        </a:spcAft>
                      </a:pPr>
                      <a:r>
                        <a:rPr lang="sr-Cyrl-RS" sz="1600" kern="100">
                          <a:solidFill>
                            <a:srgbClr val="000000"/>
                          </a:solidFill>
                          <a:effectLst/>
                          <a:latin typeface="+mn-lt"/>
                          <a:ea typeface="Aptos" panose="020B0004020202020204" pitchFamily="34" charset="0"/>
                          <a:cs typeface="Times New Roman" panose="02020603050405020304" pitchFamily="18" charset="0"/>
                        </a:rPr>
                        <a:t>1.000</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dirty="0">
                          <a:effectLst/>
                          <a:latin typeface="+mn-lt"/>
                          <a:ea typeface="Aptos" panose="020B0004020202020204" pitchFamily="34" charset="0"/>
                          <a:cs typeface="Times New Roman" panose="02020603050405020304" pitchFamily="18" charset="0"/>
                        </a:rPr>
                        <a:t> </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pattFill prst="upDiag">
                      <a:fgClr>
                        <a:srgbClr val="FFFFFF"/>
                      </a:fgClr>
                      <a:bgClr>
                        <a:srgbClr val="9AA5AF"/>
                      </a:bgClr>
                    </a:pattFill>
                  </a:tcPr>
                </a:tc>
                <a:tc>
                  <a:txBody>
                    <a:bodyPr/>
                    <a:lstStyle/>
                    <a:p>
                      <a:pPr>
                        <a:lnSpc>
                          <a:spcPct val="115000"/>
                        </a:lnSpc>
                        <a:spcAft>
                          <a:spcPts val="800"/>
                        </a:spcAft>
                      </a:pPr>
                      <a:r>
                        <a:rPr lang="sr-Cyrl-RS" sz="1600" kern="100" dirty="0">
                          <a:effectLst/>
                          <a:latin typeface="+mn-lt"/>
                          <a:ea typeface="Aptos" panose="020B0004020202020204" pitchFamily="34" charset="0"/>
                          <a:cs typeface="Times New Roman" panose="02020603050405020304" pitchFamily="18" charset="0"/>
                        </a:rPr>
                        <a:t> </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dirty="0">
                          <a:effectLst/>
                          <a:latin typeface="+mn-lt"/>
                          <a:ea typeface="Aptos" panose="020B0004020202020204" pitchFamily="34" charset="0"/>
                          <a:cs typeface="Times New Roman" panose="02020603050405020304" pitchFamily="18" charset="0"/>
                        </a:rPr>
                        <a:t> </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dirty="0">
                          <a:effectLst/>
                          <a:latin typeface="+mn-lt"/>
                          <a:ea typeface="Aptos" panose="020B0004020202020204" pitchFamily="34" charset="0"/>
                          <a:cs typeface="Times New Roman" panose="02020603050405020304" pitchFamily="18" charset="0"/>
                        </a:rPr>
                        <a:t> </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ash"/>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ash"/>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extLst>
                  <a:ext uri="{0D108BD9-81ED-4DB2-BD59-A6C34878D82A}">
                    <a16:rowId xmlns:a16="http://schemas.microsoft.com/office/drawing/2014/main" val="1874523821"/>
                  </a:ext>
                </a:extLst>
              </a:tr>
              <a:tr h="0">
                <a:tc>
                  <a:txBody>
                    <a:bodyPr/>
                    <a:lstStyle/>
                    <a:p>
                      <a:pPr algn="ctr">
                        <a:lnSpc>
                          <a:spcPct val="115000"/>
                        </a:lnSpc>
                        <a:spcAft>
                          <a:spcPts val="800"/>
                        </a:spcAft>
                      </a:pPr>
                      <a:r>
                        <a:rPr lang="sr-Cyrl-RS" sz="1600" kern="100" dirty="0">
                          <a:solidFill>
                            <a:srgbClr val="000000"/>
                          </a:solidFill>
                          <a:effectLst/>
                          <a:latin typeface="+mn-lt"/>
                          <a:ea typeface="Aptos" panose="020B0004020202020204" pitchFamily="34" charset="0"/>
                          <a:cs typeface="Times New Roman" panose="02020603050405020304" pitchFamily="18" charset="0"/>
                        </a:rPr>
                        <a:t>12.</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DAE9F7"/>
                    </a:solid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solidFill>
                            <a:srgbClr val="000000"/>
                          </a:solidFill>
                          <a:effectLst/>
                          <a:latin typeface="+mn-lt"/>
                          <a:ea typeface="Aptos" panose="020B0004020202020204" pitchFamily="34" charset="0"/>
                          <a:cs typeface="Times New Roman" panose="02020603050405020304" pitchFamily="18" charset="0"/>
                        </a:rPr>
                        <a:t>Е</a:t>
                      </a:r>
                      <a:endParaRPr lang="en-US" sz="1600" kern="100">
                        <a:effectLst/>
                        <a:latin typeface="+mn-lt"/>
                        <a:ea typeface="Aptos" panose="020B0004020202020204" pitchFamily="34" charset="0"/>
                        <a:cs typeface="Times New Roman" panose="02020603050405020304" pitchFamily="18" charset="0"/>
                      </a:endParaRPr>
                    </a:p>
                    <a:p>
                      <a:pPr>
                        <a:lnSpc>
                          <a:spcPct val="115000"/>
                        </a:lnSpc>
                        <a:spcAft>
                          <a:spcPts val="800"/>
                        </a:spcAft>
                      </a:pPr>
                      <a:r>
                        <a:rPr lang="sr-Cyrl-RS" sz="1600" kern="100">
                          <a:solidFill>
                            <a:srgbClr val="000000"/>
                          </a:solidFill>
                          <a:effectLst/>
                          <a:latin typeface="+mn-lt"/>
                          <a:ea typeface="Aptos" panose="020B0004020202020204" pitchFamily="34" charset="0"/>
                          <a:cs typeface="Times New Roman" panose="02020603050405020304" pitchFamily="18" charset="0"/>
                        </a:rPr>
                        <a:t>1.000</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pattFill prst="dnDiag">
                      <a:fgClr>
                        <a:srgbClr val="FFFFFF"/>
                      </a:fgClr>
                      <a:bgClr>
                        <a:srgbClr val="9AA5AF"/>
                      </a:bgClr>
                    </a:pattFill>
                  </a:tcPr>
                </a:tc>
                <a:tc>
                  <a:txBody>
                    <a:bodyPr/>
                    <a:lstStyle/>
                    <a:p>
                      <a:pPr algn="ctr">
                        <a:lnSpc>
                          <a:spcPct val="115000"/>
                        </a:lnSpc>
                        <a:spcAft>
                          <a:spcPts val="800"/>
                        </a:spcAft>
                      </a:pPr>
                      <a:r>
                        <a:rPr lang="sr-Cyrl-RS" sz="1600" kern="100">
                          <a:solidFill>
                            <a:srgbClr val="000000"/>
                          </a:solidFill>
                          <a:effectLst/>
                          <a:latin typeface="+mn-lt"/>
                          <a:ea typeface="Aptos" panose="020B0004020202020204" pitchFamily="34" charset="0"/>
                          <a:cs typeface="Times New Roman" panose="02020603050405020304" pitchFamily="18" charset="0"/>
                        </a:rPr>
                        <a:t>П</a:t>
                      </a:r>
                      <a:endParaRPr lang="en-US" sz="1600" kern="100">
                        <a:effectLst/>
                        <a:latin typeface="+mn-lt"/>
                        <a:ea typeface="Aptos" panose="020B0004020202020204" pitchFamily="34" charset="0"/>
                        <a:cs typeface="Times New Roman" panose="02020603050405020304" pitchFamily="18" charset="0"/>
                      </a:endParaRPr>
                    </a:p>
                    <a:p>
                      <a:pPr algn="ctr">
                        <a:lnSpc>
                          <a:spcPct val="115000"/>
                        </a:lnSpc>
                        <a:spcAft>
                          <a:spcPts val="800"/>
                        </a:spcAft>
                      </a:pPr>
                      <a:r>
                        <a:rPr lang="sr-Cyrl-RS" sz="1600" kern="100">
                          <a:solidFill>
                            <a:srgbClr val="000000"/>
                          </a:solidFill>
                          <a:effectLst/>
                          <a:latin typeface="+mn-lt"/>
                          <a:ea typeface="Aptos" panose="020B0004020202020204" pitchFamily="34" charset="0"/>
                          <a:cs typeface="Times New Roman" panose="02020603050405020304" pitchFamily="18" charset="0"/>
                        </a:rPr>
                        <a:t>-1.000</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nSpc>
                          <a:spcPct val="115000"/>
                        </a:lnSpc>
                        <a:spcAft>
                          <a:spcPts val="800"/>
                        </a:spcAft>
                      </a:pPr>
                      <a:r>
                        <a:rPr lang="sr-Cyrl-RS" sz="1600" kern="100" dirty="0">
                          <a:effectLst/>
                          <a:latin typeface="+mn-lt"/>
                          <a:ea typeface="Aptos" panose="020B0004020202020204" pitchFamily="34" charset="0"/>
                          <a:cs typeface="Times New Roman" panose="02020603050405020304" pitchFamily="18" charset="0"/>
                        </a:rPr>
                        <a:t> </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ash"/>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FF"/>
                    </a:solidFill>
                  </a:tcPr>
                </a:tc>
                <a:tc>
                  <a:txBody>
                    <a:bodyPr/>
                    <a:lstStyle/>
                    <a:p>
                      <a:pPr>
                        <a:lnSpc>
                          <a:spcPct val="115000"/>
                        </a:lnSpc>
                        <a:spcAft>
                          <a:spcPts val="800"/>
                        </a:spcAft>
                      </a:pPr>
                      <a:r>
                        <a:rPr lang="sr-Cyrl-RS" sz="1600" kern="100" dirty="0">
                          <a:effectLst/>
                          <a:latin typeface="+mn-lt"/>
                          <a:ea typeface="Aptos" panose="020B0004020202020204" pitchFamily="34" charset="0"/>
                          <a:cs typeface="Times New Roman" panose="02020603050405020304" pitchFamily="18" charset="0"/>
                        </a:rPr>
                        <a:t> </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ash"/>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extLst>
                  <a:ext uri="{0D108BD9-81ED-4DB2-BD59-A6C34878D82A}">
                    <a16:rowId xmlns:a16="http://schemas.microsoft.com/office/drawing/2014/main" val="2035134949"/>
                  </a:ext>
                </a:extLst>
              </a:tr>
              <a:tr h="0">
                <a:tc>
                  <a:txBody>
                    <a:bodyPr/>
                    <a:lstStyle/>
                    <a:p>
                      <a:pPr algn="ctr">
                        <a:lnSpc>
                          <a:spcPct val="115000"/>
                        </a:lnSpc>
                        <a:spcAft>
                          <a:spcPts val="800"/>
                        </a:spcAft>
                      </a:pPr>
                      <a:r>
                        <a:rPr lang="en-US" sz="1600" kern="100" dirty="0">
                          <a:solidFill>
                            <a:srgbClr val="000000"/>
                          </a:solidFill>
                          <a:effectLst/>
                          <a:latin typeface="+mn-lt"/>
                          <a:ea typeface="Aptos" panose="020B0004020202020204" pitchFamily="34" charset="0"/>
                          <a:cs typeface="Times New Roman" panose="02020603050405020304" pitchFamily="18" charset="0"/>
                        </a:rPr>
                        <a:t>1</a:t>
                      </a:r>
                      <a:r>
                        <a:rPr lang="sr-Cyrl-RS" sz="1600" kern="100" dirty="0">
                          <a:solidFill>
                            <a:srgbClr val="000000"/>
                          </a:solidFill>
                          <a:effectLst/>
                          <a:latin typeface="+mn-lt"/>
                          <a:ea typeface="Aptos" panose="020B0004020202020204" pitchFamily="34" charset="0"/>
                          <a:cs typeface="Times New Roman" panose="02020603050405020304" pitchFamily="18" charset="0"/>
                        </a:rPr>
                        <a:t>3.</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FF"/>
                    </a:solidFill>
                  </a:tcPr>
                </a:tc>
                <a:tc>
                  <a:txBody>
                    <a:bodyPr/>
                    <a:lstStyle/>
                    <a:p>
                      <a:pPr algn="ct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FF"/>
                    </a:solid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FF"/>
                    </a:solid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FF"/>
                    </a:solid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DAE9F7"/>
                    </a:solid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FF"/>
                    </a:solidFill>
                  </a:tcPr>
                </a:tc>
                <a:tc>
                  <a:txBody>
                    <a:bodyPr/>
                    <a:lstStyle/>
                    <a:p>
                      <a:pPr algn="ctr">
                        <a:lnSpc>
                          <a:spcPct val="115000"/>
                        </a:lnSpc>
                        <a:spcAft>
                          <a:spcPts val="800"/>
                        </a:spcAft>
                      </a:pPr>
                      <a:r>
                        <a:rPr lang="sr-Cyrl-RS" sz="1600" kern="100">
                          <a:solidFill>
                            <a:srgbClr val="000000"/>
                          </a:solidFill>
                          <a:effectLst/>
                          <a:latin typeface="+mn-lt"/>
                          <a:ea typeface="Aptos" panose="020B0004020202020204" pitchFamily="34" charset="0"/>
                          <a:cs typeface="Times New Roman" panose="02020603050405020304" pitchFamily="18" charset="0"/>
                        </a:rPr>
                        <a:t>Е</a:t>
                      </a:r>
                      <a:endParaRPr lang="en-US" sz="1600" kern="100">
                        <a:effectLst/>
                        <a:latin typeface="+mn-lt"/>
                        <a:ea typeface="Aptos" panose="020B0004020202020204" pitchFamily="34" charset="0"/>
                        <a:cs typeface="Times New Roman" panose="02020603050405020304" pitchFamily="18" charset="0"/>
                      </a:endParaRPr>
                    </a:p>
                    <a:p>
                      <a:pPr algn="ctr">
                        <a:lnSpc>
                          <a:spcPct val="115000"/>
                        </a:lnSpc>
                        <a:spcAft>
                          <a:spcPts val="800"/>
                        </a:spcAft>
                      </a:pPr>
                      <a:r>
                        <a:rPr lang="sr-Cyrl-RS" sz="1600" kern="100">
                          <a:solidFill>
                            <a:srgbClr val="000000"/>
                          </a:solidFill>
                          <a:effectLst/>
                          <a:latin typeface="+mn-lt"/>
                          <a:ea typeface="Aptos" panose="020B0004020202020204" pitchFamily="34" charset="0"/>
                          <a:cs typeface="Times New Roman" panose="02020603050405020304" pitchFamily="18" charset="0"/>
                        </a:rPr>
                        <a:t>1.000</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FF"/>
                    </a:solid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FF"/>
                    </a:solid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FF"/>
                    </a:solid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FF"/>
                    </a:solid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pattFill prst="upDiag">
                      <a:fgClr>
                        <a:srgbClr val="FFFFFF"/>
                      </a:fgClr>
                      <a:bgClr>
                        <a:srgbClr val="9AA5AF"/>
                      </a:bgClr>
                    </a:patt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FF"/>
                    </a:solid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FF"/>
                    </a:solidFill>
                  </a:tcPr>
                </a:tc>
                <a:tc>
                  <a:txBody>
                    <a:bodyPr/>
                    <a:lstStyle/>
                    <a:p>
                      <a:pPr algn="ctr">
                        <a:lnSpc>
                          <a:spcPct val="115000"/>
                        </a:lnSpc>
                        <a:spcAft>
                          <a:spcPts val="800"/>
                        </a:spcAft>
                      </a:pPr>
                      <a:r>
                        <a:rPr lang="sr-Cyrl-RS" sz="1600" kern="100">
                          <a:solidFill>
                            <a:srgbClr val="000000"/>
                          </a:solidFill>
                          <a:effectLst/>
                          <a:latin typeface="+mn-lt"/>
                          <a:ea typeface="Aptos" panose="020B0004020202020204" pitchFamily="34" charset="0"/>
                          <a:cs typeface="Times New Roman" panose="02020603050405020304" pitchFamily="18" charset="0"/>
                        </a:rPr>
                        <a:t>П</a:t>
                      </a:r>
                      <a:endParaRPr lang="en-US" sz="1600" kern="100">
                        <a:effectLst/>
                        <a:latin typeface="+mn-lt"/>
                        <a:ea typeface="Aptos" panose="020B0004020202020204" pitchFamily="34" charset="0"/>
                        <a:cs typeface="Times New Roman" panose="02020603050405020304" pitchFamily="18" charset="0"/>
                      </a:endParaRPr>
                    </a:p>
                    <a:p>
                      <a:pPr algn="ctr">
                        <a:lnSpc>
                          <a:spcPct val="115000"/>
                        </a:lnSpc>
                        <a:spcAft>
                          <a:spcPts val="800"/>
                        </a:spcAft>
                      </a:pPr>
                      <a:r>
                        <a:rPr lang="sr-Cyrl-RS" sz="1600" kern="100">
                          <a:solidFill>
                            <a:srgbClr val="000000"/>
                          </a:solidFill>
                          <a:effectLst/>
                          <a:latin typeface="+mn-lt"/>
                          <a:ea typeface="Aptos" panose="020B0004020202020204" pitchFamily="34" charset="0"/>
                          <a:cs typeface="Times New Roman" panose="02020603050405020304" pitchFamily="18" charset="0"/>
                        </a:rPr>
                        <a:t>-1.000</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ash"/>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FF"/>
                    </a:solidFill>
                  </a:tcPr>
                </a:tc>
                <a:tc>
                  <a:txBody>
                    <a:bodyPr/>
                    <a:lstStyle/>
                    <a:p>
                      <a:pPr>
                        <a:lnSpc>
                          <a:spcPct val="115000"/>
                        </a:lnSpc>
                        <a:spcAft>
                          <a:spcPts val="800"/>
                        </a:spcAft>
                      </a:pPr>
                      <a:r>
                        <a:rPr lang="sr-Cyrl-RS" sz="1600" kern="100" dirty="0">
                          <a:effectLst/>
                          <a:latin typeface="+mn-lt"/>
                          <a:ea typeface="Aptos" panose="020B0004020202020204" pitchFamily="34" charset="0"/>
                          <a:cs typeface="Times New Roman" panose="02020603050405020304" pitchFamily="18" charset="0"/>
                        </a:rPr>
                        <a:t> </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ash"/>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FF"/>
                    </a:solidFill>
                  </a:tcPr>
                </a:tc>
                <a:extLst>
                  <a:ext uri="{0D108BD9-81ED-4DB2-BD59-A6C34878D82A}">
                    <a16:rowId xmlns:a16="http://schemas.microsoft.com/office/drawing/2014/main" val="3859292585"/>
                  </a:ext>
                </a:extLst>
              </a:tr>
            </a:tbl>
          </a:graphicData>
        </a:graphic>
      </p:graphicFrame>
    </p:spTree>
    <p:extLst>
      <p:ext uri="{BB962C8B-B14F-4D97-AF65-F5344CB8AC3E}">
        <p14:creationId xmlns:p14="http://schemas.microsoft.com/office/powerpoint/2010/main" val="59951862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A775E9-EC43-9534-3C8F-28B5EE82D3C7}"/>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53819AF7-4881-140F-228F-0A5E34EEDE53}"/>
              </a:ext>
            </a:extLst>
          </p:cNvPr>
          <p:cNvSpPr/>
          <p:nvPr/>
        </p:nvSpPr>
        <p:spPr>
          <a:xfrm>
            <a:off x="0" y="-1"/>
            <a:ext cx="12192000" cy="1475709"/>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67C83820-FAFE-1949-AF96-AF93EFFE20F8}"/>
              </a:ext>
            </a:extLst>
          </p:cNvPr>
          <p:cNvSpPr/>
          <p:nvPr/>
        </p:nvSpPr>
        <p:spPr>
          <a:xfrm>
            <a:off x="6139892" y="2115290"/>
            <a:ext cx="6096000" cy="369332"/>
          </a:xfrm>
          <a:prstGeom prst="rect">
            <a:avLst/>
          </a:prstGeom>
        </p:spPr>
        <p:txBody>
          <a:bodyPr>
            <a:spAutoFit/>
          </a:bodyPr>
          <a:lstStyle/>
          <a:p>
            <a:endParaRPr lang="en-GB" dirty="0"/>
          </a:p>
        </p:txBody>
      </p:sp>
      <p:sp>
        <p:nvSpPr>
          <p:cNvPr id="66" name="Title 1">
            <a:extLst>
              <a:ext uri="{FF2B5EF4-FFF2-40B4-BE49-F238E27FC236}">
                <a16:creationId xmlns:a16="http://schemas.microsoft.com/office/drawing/2014/main" id="{138F127F-6197-F52E-E3E9-0B09AE8FA26E}"/>
              </a:ext>
            </a:extLst>
          </p:cNvPr>
          <p:cNvSpPr txBox="1">
            <a:spLocks/>
          </p:cNvSpPr>
          <p:nvPr/>
        </p:nvSpPr>
        <p:spPr>
          <a:xfrm>
            <a:off x="381000" y="45204"/>
            <a:ext cx="11277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lgn="ctr">
              <a:defRPr/>
            </a:pPr>
            <a:r>
              <a:rPr kumimoji="0" lang="sr-Cyrl-RS" sz="4000" b="1" i="0" u="none" strike="noStrike" kern="1200" cap="none" spc="0" normalizeH="0" baseline="0" noProof="0" dirty="0">
                <a:ln>
                  <a:noFill/>
                </a:ln>
                <a:solidFill>
                  <a:schemeClr val="bg1"/>
                </a:solidFill>
                <a:effectLst/>
                <a:uLnTx/>
                <a:uFillTx/>
                <a:latin typeface="Calibri Light" panose="020F0302020204030204"/>
              </a:rPr>
              <a:t>Примери - Појединачна евиденција ПДВ</a:t>
            </a:r>
          </a:p>
          <a:p>
            <a:pPr lvl="0" algn="ctr">
              <a:defRPr/>
            </a:pPr>
            <a:r>
              <a:rPr lang="sr-Cyrl-RS" sz="4000" b="1" dirty="0">
                <a:solidFill>
                  <a:schemeClr val="bg1"/>
                </a:solidFill>
                <a:latin typeface="Calibri Light" panose="020F0302020204030204"/>
              </a:rPr>
              <a:t>(порески период јануар 2025.)</a:t>
            </a:r>
            <a:endParaRPr kumimoji="0" lang="sr-Latn-RS" sz="3200" b="1" i="0" u="none" strike="noStrike" kern="1200" cap="none" spc="0" normalizeH="0" baseline="0" noProof="0" dirty="0">
              <a:ln>
                <a:noFill/>
              </a:ln>
              <a:solidFill>
                <a:schemeClr val="bg1"/>
              </a:solidFill>
              <a:effectLst/>
              <a:uLnTx/>
              <a:uFillTx/>
              <a:latin typeface="Calibri Light" panose="020F0302020204030204"/>
            </a:endParaRPr>
          </a:p>
        </p:txBody>
      </p:sp>
      <p:sp>
        <p:nvSpPr>
          <p:cNvPr id="68" name="TextBox 67">
            <a:extLst>
              <a:ext uri="{FF2B5EF4-FFF2-40B4-BE49-F238E27FC236}">
                <a16:creationId xmlns:a16="http://schemas.microsoft.com/office/drawing/2014/main" id="{8147D70A-FF98-42A6-A05F-CB787DEBA711}"/>
              </a:ext>
            </a:extLst>
          </p:cNvPr>
          <p:cNvSpPr txBox="1"/>
          <p:nvPr/>
        </p:nvSpPr>
        <p:spPr>
          <a:xfrm>
            <a:off x="38100" y="1475708"/>
            <a:ext cx="11849100" cy="735266"/>
          </a:xfrm>
          <a:prstGeom prst="rect">
            <a:avLst/>
          </a:prstGeom>
          <a:noFill/>
        </p:spPr>
        <p:txBody>
          <a:bodyPr wrap="square">
            <a:spAutoFit/>
          </a:bodyPr>
          <a:lstStyle/>
          <a:p>
            <a:pPr marL="717550" indent="-354013" algn="just">
              <a:buFont typeface="Arial" panose="020B0604020202020204" pitchFamily="34" charset="0"/>
              <a:buChar char="•"/>
            </a:pPr>
            <a:endParaRPr lang="en-US" sz="1100" dirty="0"/>
          </a:p>
          <a:p>
            <a:pPr marL="717550" lvl="0" algn="just">
              <a:lnSpc>
                <a:spcPct val="115000"/>
              </a:lnSpc>
              <a:spcBef>
                <a:spcPct val="20000"/>
              </a:spcBef>
              <a:spcAft>
                <a:spcPts val="1000"/>
              </a:spcAft>
              <a:buSzPct val="95000"/>
              <a:tabLst>
                <a:tab pos="717550" algn="l"/>
              </a:tabLst>
            </a:pPr>
            <a:endParaRPr lang="ru-RU" sz="2400" dirty="0"/>
          </a:p>
        </p:txBody>
      </p:sp>
      <p:sp>
        <p:nvSpPr>
          <p:cNvPr id="10" name="TextBox 9">
            <a:extLst>
              <a:ext uri="{FF2B5EF4-FFF2-40B4-BE49-F238E27FC236}">
                <a16:creationId xmlns:a16="http://schemas.microsoft.com/office/drawing/2014/main" id="{53FCD90D-F5D8-109E-726D-3D0746B2EAD2}"/>
              </a:ext>
            </a:extLst>
          </p:cNvPr>
          <p:cNvSpPr txBox="1"/>
          <p:nvPr/>
        </p:nvSpPr>
        <p:spPr>
          <a:xfrm>
            <a:off x="10134600" y="6316919"/>
            <a:ext cx="3005017" cy="461665"/>
          </a:xfrm>
          <a:prstGeom prst="rect">
            <a:avLst/>
          </a:prstGeom>
          <a:noFill/>
        </p:spPr>
        <p:txBody>
          <a:bodyPr wrap="square" rtlCol="0">
            <a:spAutoFit/>
          </a:bodyPr>
          <a:lstStyle/>
          <a:p>
            <a:r>
              <a:rPr lang="sr-Cyrl-RS" sz="1200" b="1" dirty="0">
                <a:solidFill>
                  <a:srgbClr val="17375E"/>
                </a:solidFill>
                <a:latin typeface="Segoe UI" panose="020B0502040204020203" pitchFamily="34" charset="0"/>
                <a:cs typeface="Segoe UI" panose="020B0502040204020203" pitchFamily="34" charset="0"/>
              </a:rPr>
              <a:t>Министарство финансија</a:t>
            </a:r>
            <a:r>
              <a:rPr lang="en-GB" sz="1200" b="1" dirty="0">
                <a:solidFill>
                  <a:srgbClr val="17375E"/>
                </a:solidFill>
                <a:latin typeface="Segoe UI" panose="020B0502040204020203" pitchFamily="34" charset="0"/>
                <a:cs typeface="Segoe UI" panose="020B0502040204020203" pitchFamily="34" charset="0"/>
              </a:rPr>
              <a:t> </a:t>
            </a:r>
            <a:endParaRPr lang="sr-Cyrl-RS" sz="1200" b="1" dirty="0">
              <a:solidFill>
                <a:srgbClr val="17375E"/>
              </a:solidFill>
              <a:latin typeface="Segoe UI" panose="020B0502040204020203" pitchFamily="34" charset="0"/>
              <a:cs typeface="Segoe UI" panose="020B0502040204020203" pitchFamily="34" charset="0"/>
            </a:endParaRPr>
          </a:p>
          <a:p>
            <a:r>
              <a:rPr lang="sr-Cyrl-RS" sz="1200" dirty="0">
                <a:solidFill>
                  <a:srgbClr val="17375E"/>
                </a:solidFill>
                <a:latin typeface="Segoe UI" panose="020B0502040204020203" pitchFamily="34" charset="0"/>
                <a:cs typeface="Segoe UI" panose="020B0502040204020203" pitchFamily="34" charset="0"/>
              </a:rPr>
              <a:t>Република Србија</a:t>
            </a:r>
            <a:endParaRPr lang="en-GB" sz="1200" dirty="0">
              <a:solidFill>
                <a:srgbClr val="17375E"/>
              </a:solidFill>
              <a:latin typeface="Segoe UI" panose="020B0502040204020203" pitchFamily="34" charset="0"/>
              <a:cs typeface="Segoe UI" panose="020B0502040204020203" pitchFamily="34" charset="0"/>
            </a:endParaRPr>
          </a:p>
        </p:txBody>
      </p:sp>
      <p:sp>
        <p:nvSpPr>
          <p:cNvPr id="11" name="object 4">
            <a:extLst>
              <a:ext uri="{FF2B5EF4-FFF2-40B4-BE49-F238E27FC236}">
                <a16:creationId xmlns:a16="http://schemas.microsoft.com/office/drawing/2014/main" id="{D1045819-BC7A-2CB8-9666-64C214F4206B}"/>
              </a:ext>
            </a:extLst>
          </p:cNvPr>
          <p:cNvSpPr/>
          <p:nvPr/>
        </p:nvSpPr>
        <p:spPr>
          <a:xfrm>
            <a:off x="9777678" y="6159765"/>
            <a:ext cx="377437" cy="618819"/>
          </a:xfrm>
          <a:prstGeom prst="rect">
            <a:avLst/>
          </a:prstGeom>
          <a:blipFill>
            <a:blip r:embed="rId2" cstate="print"/>
            <a:stretch>
              <a:fillRect/>
            </a:stretch>
          </a:blipFill>
        </p:spPr>
        <p:txBody>
          <a:bodyPr wrap="square" lIns="0" tIns="0" rIns="0" bIns="0" rtlCol="0"/>
          <a:lstStyle/>
          <a:p>
            <a:endParaRPr dirty="0"/>
          </a:p>
        </p:txBody>
      </p:sp>
      <p:grpSp>
        <p:nvGrpSpPr>
          <p:cNvPr id="8" name="Group 7">
            <a:extLst>
              <a:ext uri="{FF2B5EF4-FFF2-40B4-BE49-F238E27FC236}">
                <a16:creationId xmlns:a16="http://schemas.microsoft.com/office/drawing/2014/main" id="{A00A1930-7346-F74E-942F-774C8B95A508}"/>
              </a:ext>
            </a:extLst>
          </p:cNvPr>
          <p:cNvGrpSpPr/>
          <p:nvPr/>
        </p:nvGrpSpPr>
        <p:grpSpPr>
          <a:xfrm>
            <a:off x="38100" y="6229918"/>
            <a:ext cx="2168980" cy="548666"/>
            <a:chOff x="38100" y="6229918"/>
            <a:chExt cx="2168980" cy="548666"/>
          </a:xfrm>
        </p:grpSpPr>
        <p:pic>
          <p:nvPicPr>
            <p:cNvPr id="9" name="Picture 8">
              <a:extLst>
                <a:ext uri="{FF2B5EF4-FFF2-40B4-BE49-F238E27FC236}">
                  <a16:creationId xmlns:a16="http://schemas.microsoft.com/office/drawing/2014/main" id="{54C76BC2-8F7C-84D1-0C55-024A6A5417D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100" y="6229918"/>
              <a:ext cx="980949" cy="548666"/>
            </a:xfrm>
            <a:prstGeom prst="rect">
              <a:avLst/>
            </a:prstGeom>
          </p:spPr>
        </p:pic>
        <p:pic>
          <p:nvPicPr>
            <p:cNvPr id="12" name="Picture 11">
              <a:extLst>
                <a:ext uri="{FF2B5EF4-FFF2-40B4-BE49-F238E27FC236}">
                  <a16:creationId xmlns:a16="http://schemas.microsoft.com/office/drawing/2014/main" id="{871C14AF-4957-22FB-BA4E-F308BC207E9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43000" y="6316919"/>
              <a:ext cx="1064080" cy="458885"/>
            </a:xfrm>
            <a:prstGeom prst="rect">
              <a:avLst/>
            </a:prstGeom>
          </p:spPr>
        </p:pic>
      </p:grpSp>
      <p:graphicFrame>
        <p:nvGraphicFramePr>
          <p:cNvPr id="5" name="Table 4">
            <a:extLst>
              <a:ext uri="{FF2B5EF4-FFF2-40B4-BE49-F238E27FC236}">
                <a16:creationId xmlns:a16="http://schemas.microsoft.com/office/drawing/2014/main" id="{1D3B4A15-AF49-E406-6862-F4A4E52E0F84}"/>
              </a:ext>
            </a:extLst>
          </p:cNvPr>
          <p:cNvGraphicFramePr>
            <a:graphicFrameLocks noGrp="1"/>
          </p:cNvGraphicFramePr>
          <p:nvPr/>
        </p:nvGraphicFramePr>
        <p:xfrm>
          <a:off x="533401" y="1937999"/>
          <a:ext cx="10744199" cy="962910"/>
        </p:xfrm>
        <a:graphic>
          <a:graphicData uri="http://schemas.openxmlformats.org/drawingml/2006/table">
            <a:tbl>
              <a:tblPr firstRow="1" firstCol="1" bandRow="1"/>
              <a:tblGrid>
                <a:gridCol w="847832">
                  <a:extLst>
                    <a:ext uri="{9D8B030D-6E8A-4147-A177-3AD203B41FA5}">
                      <a16:colId xmlns:a16="http://schemas.microsoft.com/office/drawing/2014/main" val="2435742367"/>
                    </a:ext>
                  </a:extLst>
                </a:gridCol>
                <a:gridCol w="847832">
                  <a:extLst>
                    <a:ext uri="{9D8B030D-6E8A-4147-A177-3AD203B41FA5}">
                      <a16:colId xmlns:a16="http://schemas.microsoft.com/office/drawing/2014/main" val="4216979648"/>
                    </a:ext>
                  </a:extLst>
                </a:gridCol>
                <a:gridCol w="706527">
                  <a:extLst>
                    <a:ext uri="{9D8B030D-6E8A-4147-A177-3AD203B41FA5}">
                      <a16:colId xmlns:a16="http://schemas.microsoft.com/office/drawing/2014/main" val="4116294739"/>
                    </a:ext>
                  </a:extLst>
                </a:gridCol>
                <a:gridCol w="706527">
                  <a:extLst>
                    <a:ext uri="{9D8B030D-6E8A-4147-A177-3AD203B41FA5}">
                      <a16:colId xmlns:a16="http://schemas.microsoft.com/office/drawing/2014/main" val="1106385255"/>
                    </a:ext>
                  </a:extLst>
                </a:gridCol>
                <a:gridCol w="423915">
                  <a:extLst>
                    <a:ext uri="{9D8B030D-6E8A-4147-A177-3AD203B41FA5}">
                      <a16:colId xmlns:a16="http://schemas.microsoft.com/office/drawing/2014/main" val="2541015470"/>
                    </a:ext>
                  </a:extLst>
                </a:gridCol>
                <a:gridCol w="706527">
                  <a:extLst>
                    <a:ext uri="{9D8B030D-6E8A-4147-A177-3AD203B41FA5}">
                      <a16:colId xmlns:a16="http://schemas.microsoft.com/office/drawing/2014/main" val="2617208267"/>
                    </a:ext>
                  </a:extLst>
                </a:gridCol>
                <a:gridCol w="706527">
                  <a:extLst>
                    <a:ext uri="{9D8B030D-6E8A-4147-A177-3AD203B41FA5}">
                      <a16:colId xmlns:a16="http://schemas.microsoft.com/office/drawing/2014/main" val="2529959926"/>
                    </a:ext>
                  </a:extLst>
                </a:gridCol>
                <a:gridCol w="919317">
                  <a:extLst>
                    <a:ext uri="{9D8B030D-6E8A-4147-A177-3AD203B41FA5}">
                      <a16:colId xmlns:a16="http://schemas.microsoft.com/office/drawing/2014/main" val="3651945873"/>
                    </a:ext>
                  </a:extLst>
                </a:gridCol>
                <a:gridCol w="919317">
                  <a:extLst>
                    <a:ext uri="{9D8B030D-6E8A-4147-A177-3AD203B41FA5}">
                      <a16:colId xmlns:a16="http://schemas.microsoft.com/office/drawing/2014/main" val="1525511294"/>
                    </a:ext>
                  </a:extLst>
                </a:gridCol>
                <a:gridCol w="607078">
                  <a:extLst>
                    <a:ext uri="{9D8B030D-6E8A-4147-A177-3AD203B41FA5}">
                      <a16:colId xmlns:a16="http://schemas.microsoft.com/office/drawing/2014/main" val="3732571635"/>
                    </a:ext>
                  </a:extLst>
                </a:gridCol>
                <a:gridCol w="524196">
                  <a:extLst>
                    <a:ext uri="{9D8B030D-6E8A-4147-A177-3AD203B41FA5}">
                      <a16:colId xmlns:a16="http://schemas.microsoft.com/office/drawing/2014/main" val="3618549327"/>
                    </a:ext>
                  </a:extLst>
                </a:gridCol>
                <a:gridCol w="707359">
                  <a:extLst>
                    <a:ext uri="{9D8B030D-6E8A-4147-A177-3AD203B41FA5}">
                      <a16:colId xmlns:a16="http://schemas.microsoft.com/office/drawing/2014/main" val="1395863245"/>
                    </a:ext>
                  </a:extLst>
                </a:gridCol>
                <a:gridCol w="707359">
                  <a:extLst>
                    <a:ext uri="{9D8B030D-6E8A-4147-A177-3AD203B41FA5}">
                      <a16:colId xmlns:a16="http://schemas.microsoft.com/office/drawing/2014/main" val="3340293945"/>
                    </a:ext>
                  </a:extLst>
                </a:gridCol>
                <a:gridCol w="707359">
                  <a:extLst>
                    <a:ext uri="{9D8B030D-6E8A-4147-A177-3AD203B41FA5}">
                      <a16:colId xmlns:a16="http://schemas.microsoft.com/office/drawing/2014/main" val="1914661702"/>
                    </a:ext>
                  </a:extLst>
                </a:gridCol>
                <a:gridCol w="706527">
                  <a:extLst>
                    <a:ext uri="{9D8B030D-6E8A-4147-A177-3AD203B41FA5}">
                      <a16:colId xmlns:a16="http://schemas.microsoft.com/office/drawing/2014/main" val="3891655853"/>
                    </a:ext>
                  </a:extLst>
                </a:gridCol>
              </a:tblGrid>
              <a:tr h="320970">
                <a:tc rowSpan="2">
                  <a:txBody>
                    <a:bodyPr/>
                    <a:lstStyle/>
                    <a:p>
                      <a:pPr>
                        <a:lnSpc>
                          <a:spcPct val="115000"/>
                        </a:lnSpc>
                        <a:spcAft>
                          <a:spcPts val="800"/>
                        </a:spcAft>
                      </a:pPr>
                      <a:r>
                        <a:rPr lang="sr-Cyrl-RS" sz="1600" b="1" kern="100" dirty="0">
                          <a:solidFill>
                            <a:srgbClr val="000000"/>
                          </a:solidFill>
                          <a:effectLst/>
                          <a:latin typeface="+mn-lt"/>
                          <a:ea typeface="Aptos" panose="020B0004020202020204" pitchFamily="34" charset="0"/>
                          <a:cs typeface="Times New Roman" panose="02020603050405020304" pitchFamily="18" charset="0"/>
                        </a:rPr>
                        <a:t>Пример</a:t>
                      </a:r>
                      <a:endParaRPr lang="en-US" sz="1600" kern="100" dirty="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tabLst>
                          <a:tab pos="249555" algn="l"/>
                        </a:tabLst>
                      </a:pPr>
                      <a:r>
                        <a:rPr lang="sr-Cyrl-RS" sz="1600" b="1" kern="100" dirty="0">
                          <a:solidFill>
                            <a:srgbClr val="000000"/>
                          </a:solidFill>
                          <a:effectLst/>
                          <a:latin typeface="+mn-lt"/>
                          <a:ea typeface="Aptos" panose="020B0004020202020204" pitchFamily="34" charset="0"/>
                          <a:cs typeface="Times New Roman" panose="02020603050405020304" pitchFamily="18" charset="0"/>
                        </a:rPr>
                        <a:t>Јануар</a:t>
                      </a:r>
                      <a:endParaRPr lang="en-US" sz="1600" kern="100" dirty="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gridSpan="13">
                  <a:txBody>
                    <a:bodyPr/>
                    <a:lstStyle/>
                    <a:p>
                      <a:pPr algn="ctr">
                        <a:lnSpc>
                          <a:spcPct val="115000"/>
                        </a:lnSpc>
                        <a:spcAft>
                          <a:spcPts val="800"/>
                        </a:spcAft>
                      </a:pPr>
                      <a:r>
                        <a:rPr lang="sr-Cyrl-RS" sz="1600" b="1" kern="100">
                          <a:solidFill>
                            <a:srgbClr val="000000"/>
                          </a:solidFill>
                          <a:effectLst/>
                          <a:latin typeface="+mn-lt"/>
                          <a:ea typeface="Aptos" panose="020B0004020202020204" pitchFamily="34" charset="0"/>
                          <a:cs typeface="Times New Roman" panose="02020603050405020304" pitchFamily="18" charset="0"/>
                        </a:rPr>
                        <a:t>Фебруар</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873236839"/>
                  </a:ext>
                </a:extLst>
              </a:tr>
              <a:tr h="320970">
                <a:tc vMerge="1">
                  <a:txBody>
                    <a:bodyPr/>
                    <a:lstStyle/>
                    <a:p>
                      <a:endParaRPr lang="en-US"/>
                    </a:p>
                  </a:txBody>
                  <a:tcPr/>
                </a:tc>
                <a:tc>
                  <a:txBody>
                    <a:bodyPr/>
                    <a:lstStyle/>
                    <a:p>
                      <a:pPr algn="ctr">
                        <a:lnSpc>
                          <a:spcPct val="115000"/>
                        </a:lnSpc>
                        <a:spcAft>
                          <a:spcPts val="800"/>
                        </a:spcAft>
                      </a:pPr>
                      <a:r>
                        <a:rPr lang="sr-Cyrl-RS" sz="1600" kern="100">
                          <a:solidFill>
                            <a:srgbClr val="000000"/>
                          </a:solidFill>
                          <a:effectLst/>
                          <a:latin typeface="+mn-lt"/>
                          <a:ea typeface="Aptos" panose="020B0004020202020204" pitchFamily="34" charset="0"/>
                          <a:cs typeface="Times New Roman" panose="02020603050405020304" pitchFamily="18" charset="0"/>
                        </a:rPr>
                        <a:t>1 – 31</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dirty="0">
                          <a:solidFill>
                            <a:srgbClr val="000000"/>
                          </a:solidFill>
                          <a:effectLst/>
                          <a:latin typeface="+mn-lt"/>
                          <a:ea typeface="Aptos" panose="020B0004020202020204" pitchFamily="34" charset="0"/>
                          <a:cs typeface="Times New Roman" panose="02020603050405020304" pitchFamily="18" charset="0"/>
                        </a:rPr>
                        <a:t>1</a:t>
                      </a:r>
                      <a:endParaRPr lang="en-US" sz="1600" kern="100" dirty="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dirty="0">
                          <a:solidFill>
                            <a:srgbClr val="000000"/>
                          </a:solidFill>
                          <a:effectLst/>
                          <a:latin typeface="+mn-lt"/>
                          <a:ea typeface="Aptos" panose="020B0004020202020204" pitchFamily="34" charset="0"/>
                          <a:cs typeface="Times New Roman" panose="02020603050405020304" pitchFamily="18" charset="0"/>
                        </a:rPr>
                        <a:t>2</a:t>
                      </a:r>
                      <a:endParaRPr lang="en-US" sz="1600" kern="100" dirty="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solidFill>
                            <a:srgbClr val="000000"/>
                          </a:solidFill>
                          <a:effectLst/>
                          <a:latin typeface="+mn-lt"/>
                          <a:ea typeface="Aptos" panose="020B0004020202020204" pitchFamily="34" charset="0"/>
                          <a:cs typeface="Times New Roman" panose="02020603050405020304" pitchFamily="18" charset="0"/>
                        </a:rPr>
                        <a:t>3</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FF"/>
                    </a:solidFill>
                  </a:tcPr>
                </a:tc>
                <a:tc>
                  <a:txBody>
                    <a:bodyPr/>
                    <a:lstStyle/>
                    <a:p>
                      <a:pPr algn="ctr">
                        <a:lnSpc>
                          <a:spcPct val="115000"/>
                        </a:lnSpc>
                        <a:spcAft>
                          <a:spcPts val="800"/>
                        </a:spcAft>
                      </a:pPr>
                      <a:r>
                        <a:rPr lang="sr-Cyrl-RS" sz="1600" kern="100">
                          <a:solidFill>
                            <a:srgbClr val="000000"/>
                          </a:solidFill>
                          <a:effectLst/>
                          <a:latin typeface="+mn-lt"/>
                          <a:ea typeface="Aptos" panose="020B0004020202020204" pitchFamily="34" charset="0"/>
                          <a:cs typeface="Times New Roman" panose="02020603050405020304" pitchFamily="18" charset="0"/>
                        </a:rPr>
                        <a:t>4</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solidFill>
                            <a:srgbClr val="000000"/>
                          </a:solidFill>
                          <a:effectLst/>
                          <a:latin typeface="+mn-lt"/>
                          <a:ea typeface="Aptos" panose="020B0004020202020204" pitchFamily="34" charset="0"/>
                          <a:cs typeface="Times New Roman" panose="02020603050405020304" pitchFamily="18" charset="0"/>
                        </a:rPr>
                        <a:t>5</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solidFill>
                            <a:srgbClr val="000000"/>
                          </a:solidFill>
                          <a:effectLst/>
                          <a:latin typeface="+mn-lt"/>
                          <a:ea typeface="Aptos" panose="020B0004020202020204" pitchFamily="34" charset="0"/>
                          <a:cs typeface="Times New Roman" panose="02020603050405020304" pitchFamily="18" charset="0"/>
                        </a:rPr>
                        <a:t>6</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solidFill>
                            <a:srgbClr val="000000"/>
                          </a:solidFill>
                          <a:effectLst/>
                          <a:latin typeface="+mn-lt"/>
                          <a:ea typeface="Aptos" panose="020B0004020202020204" pitchFamily="34" charset="0"/>
                          <a:cs typeface="Times New Roman" panose="02020603050405020304" pitchFamily="18" charset="0"/>
                        </a:rPr>
                        <a:t>7</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solidFill>
                            <a:srgbClr val="000000"/>
                          </a:solidFill>
                          <a:effectLst/>
                          <a:latin typeface="+mn-lt"/>
                          <a:ea typeface="Aptos" panose="020B0004020202020204" pitchFamily="34" charset="0"/>
                          <a:cs typeface="Times New Roman" panose="02020603050405020304" pitchFamily="18" charset="0"/>
                        </a:rPr>
                        <a:t>8</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solidFill>
                            <a:srgbClr val="000000"/>
                          </a:solidFill>
                          <a:effectLst/>
                          <a:latin typeface="+mn-lt"/>
                          <a:ea typeface="Aptos" panose="020B0004020202020204" pitchFamily="34" charset="0"/>
                          <a:cs typeface="Times New Roman" panose="02020603050405020304" pitchFamily="18" charset="0"/>
                        </a:rPr>
                        <a:t>9</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solidFill>
                            <a:srgbClr val="000000"/>
                          </a:solidFill>
                          <a:effectLst/>
                          <a:latin typeface="+mn-lt"/>
                          <a:ea typeface="Aptos" panose="020B0004020202020204" pitchFamily="34" charset="0"/>
                          <a:cs typeface="Times New Roman" panose="02020603050405020304" pitchFamily="18" charset="0"/>
                        </a:rPr>
                        <a:t>10</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solidFill>
                            <a:srgbClr val="000000"/>
                          </a:solidFill>
                          <a:effectLst/>
                          <a:latin typeface="+mn-lt"/>
                          <a:ea typeface="Aptos" panose="020B0004020202020204" pitchFamily="34" charset="0"/>
                          <a:cs typeface="Times New Roman" panose="02020603050405020304" pitchFamily="18" charset="0"/>
                        </a:rPr>
                        <a:t>11</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solidFill>
                            <a:srgbClr val="000000"/>
                          </a:solidFill>
                          <a:effectLst/>
                          <a:latin typeface="+mn-lt"/>
                          <a:ea typeface="Aptos" panose="020B0004020202020204" pitchFamily="34" charset="0"/>
                          <a:cs typeface="Times New Roman" panose="02020603050405020304" pitchFamily="18" charset="0"/>
                        </a:rPr>
                        <a:t>12</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a:txBody>
                    <a:bodyPr/>
                    <a:lstStyle/>
                    <a:p>
                      <a:pPr algn="ctr">
                        <a:lnSpc>
                          <a:spcPct val="115000"/>
                        </a:lnSpc>
                        <a:spcAft>
                          <a:spcPts val="800"/>
                        </a:spcAft>
                      </a:pPr>
                      <a:r>
                        <a:rPr lang="sr-Cyrl-RS" sz="1600" kern="100">
                          <a:solidFill>
                            <a:srgbClr val="000000"/>
                          </a:solidFill>
                          <a:effectLst/>
                          <a:latin typeface="+mn-lt"/>
                          <a:ea typeface="Aptos" panose="020B0004020202020204" pitchFamily="34" charset="0"/>
                          <a:cs typeface="Times New Roman" panose="02020603050405020304" pitchFamily="18" charset="0"/>
                        </a:rPr>
                        <a:t>13-28</a:t>
                      </a:r>
                      <a:endParaRPr lang="en-US" sz="1600" kern="10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extLst>
                  <a:ext uri="{0D108BD9-81ED-4DB2-BD59-A6C34878D82A}">
                    <a16:rowId xmlns:a16="http://schemas.microsoft.com/office/drawing/2014/main" val="1433246857"/>
                  </a:ext>
                </a:extLst>
              </a:tr>
              <a:tr h="320970">
                <a:tc gridSpan="15">
                  <a:txBody>
                    <a:bodyPr/>
                    <a:lstStyle/>
                    <a:p>
                      <a:pPr algn="ctr">
                        <a:lnSpc>
                          <a:spcPct val="115000"/>
                        </a:lnSpc>
                        <a:spcAft>
                          <a:spcPts val="800"/>
                        </a:spcAft>
                      </a:pPr>
                      <a:r>
                        <a:rPr lang="en-US" sz="1600" b="1" kern="100" dirty="0">
                          <a:solidFill>
                            <a:srgbClr val="000000"/>
                          </a:solidFill>
                          <a:effectLst/>
                          <a:latin typeface="+mn-lt"/>
                          <a:ea typeface="Aptos" panose="020B0004020202020204" pitchFamily="34" charset="0"/>
                          <a:cs typeface="Times New Roman" panose="02020603050405020304" pitchFamily="18" charset="0"/>
                        </a:rPr>
                        <a:t>II </a:t>
                      </a:r>
                      <a:r>
                        <a:rPr lang="sr-Cyrl-RS" sz="1600" b="1" kern="100" dirty="0">
                          <a:solidFill>
                            <a:srgbClr val="000000"/>
                          </a:solidFill>
                          <a:effectLst/>
                          <a:latin typeface="+mn-lt"/>
                          <a:ea typeface="Aptos" panose="020B0004020202020204" pitchFamily="34" charset="0"/>
                          <a:cs typeface="Times New Roman" panose="02020603050405020304" pitchFamily="18" charset="0"/>
                        </a:rPr>
                        <a:t>претпоставка - врши се кориговање </a:t>
                      </a:r>
                      <a:r>
                        <a:rPr lang="en-US" sz="1600" b="1" kern="100" dirty="0">
                          <a:solidFill>
                            <a:srgbClr val="000000"/>
                          </a:solidFill>
                          <a:effectLst/>
                          <a:latin typeface="+mn-lt"/>
                          <a:ea typeface="Aptos" panose="020B0004020202020204" pitchFamily="34" charset="0"/>
                          <a:cs typeface="Times New Roman" panose="02020603050405020304" pitchFamily="18" charset="0"/>
                        </a:rPr>
                        <a:t>/ </a:t>
                      </a:r>
                      <a:r>
                        <a:rPr lang="sr-Cyrl-RS" sz="1600" b="1" kern="100" dirty="0">
                          <a:solidFill>
                            <a:srgbClr val="000000"/>
                          </a:solidFill>
                          <a:effectLst/>
                          <a:latin typeface="+mn-lt"/>
                          <a:ea typeface="Aptos" panose="020B0004020202020204" pitchFamily="34" charset="0"/>
                          <a:cs typeface="Times New Roman" panose="02020603050405020304" pitchFamily="18" charset="0"/>
                        </a:rPr>
                        <a:t>ажурирање ЕПП</a:t>
                      </a:r>
                      <a:endParaRPr lang="en-US" sz="1600" kern="100" dirty="0">
                        <a:effectLst/>
                        <a:latin typeface="+mn-lt"/>
                        <a:ea typeface="Aptos" panose="020B0004020202020204" pitchFamily="34" charset="0"/>
                        <a:cs typeface="Times New Roman" panose="02020603050405020304" pitchFamily="18" charset="0"/>
                      </a:endParaRPr>
                    </a:p>
                  </a:txBody>
                  <a:tcPr marL="40455" marR="40455"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611439820"/>
                  </a:ext>
                </a:extLst>
              </a:tr>
            </a:tbl>
          </a:graphicData>
        </a:graphic>
      </p:graphicFrame>
      <p:graphicFrame>
        <p:nvGraphicFramePr>
          <p:cNvPr id="7" name="Table 6">
            <a:extLst>
              <a:ext uri="{FF2B5EF4-FFF2-40B4-BE49-F238E27FC236}">
                <a16:creationId xmlns:a16="http://schemas.microsoft.com/office/drawing/2014/main" id="{8A14C1C9-1262-5EDE-E1ED-1495F1DFC22F}"/>
              </a:ext>
            </a:extLst>
          </p:cNvPr>
          <p:cNvGraphicFramePr>
            <a:graphicFrameLocks noGrp="1"/>
          </p:cNvGraphicFramePr>
          <p:nvPr>
            <p:extLst>
              <p:ext uri="{D42A27DB-BD31-4B8C-83A1-F6EECF244321}">
                <p14:modId xmlns:p14="http://schemas.microsoft.com/office/powerpoint/2010/main" val="3578583499"/>
              </p:ext>
            </p:extLst>
          </p:nvPr>
        </p:nvGraphicFramePr>
        <p:xfrm>
          <a:off x="533401" y="2895600"/>
          <a:ext cx="10744200" cy="1291844"/>
        </p:xfrm>
        <a:graphic>
          <a:graphicData uri="http://schemas.openxmlformats.org/drawingml/2006/table">
            <a:tbl>
              <a:tblPr firstRow="1" firstCol="1" bandRow="1"/>
              <a:tblGrid>
                <a:gridCol w="838199">
                  <a:extLst>
                    <a:ext uri="{9D8B030D-6E8A-4147-A177-3AD203B41FA5}">
                      <a16:colId xmlns:a16="http://schemas.microsoft.com/office/drawing/2014/main" val="1365443039"/>
                    </a:ext>
                  </a:extLst>
                </a:gridCol>
                <a:gridCol w="838200">
                  <a:extLst>
                    <a:ext uri="{9D8B030D-6E8A-4147-A177-3AD203B41FA5}">
                      <a16:colId xmlns:a16="http://schemas.microsoft.com/office/drawing/2014/main" val="2244724438"/>
                    </a:ext>
                  </a:extLst>
                </a:gridCol>
                <a:gridCol w="762000">
                  <a:extLst>
                    <a:ext uri="{9D8B030D-6E8A-4147-A177-3AD203B41FA5}">
                      <a16:colId xmlns:a16="http://schemas.microsoft.com/office/drawing/2014/main" val="4029892139"/>
                    </a:ext>
                  </a:extLst>
                </a:gridCol>
                <a:gridCol w="685800">
                  <a:extLst>
                    <a:ext uri="{9D8B030D-6E8A-4147-A177-3AD203B41FA5}">
                      <a16:colId xmlns:a16="http://schemas.microsoft.com/office/drawing/2014/main" val="598112080"/>
                    </a:ext>
                  </a:extLst>
                </a:gridCol>
                <a:gridCol w="457200">
                  <a:extLst>
                    <a:ext uri="{9D8B030D-6E8A-4147-A177-3AD203B41FA5}">
                      <a16:colId xmlns:a16="http://schemas.microsoft.com/office/drawing/2014/main" val="3362048833"/>
                    </a:ext>
                  </a:extLst>
                </a:gridCol>
                <a:gridCol w="685800">
                  <a:extLst>
                    <a:ext uri="{9D8B030D-6E8A-4147-A177-3AD203B41FA5}">
                      <a16:colId xmlns:a16="http://schemas.microsoft.com/office/drawing/2014/main" val="2234578257"/>
                    </a:ext>
                  </a:extLst>
                </a:gridCol>
                <a:gridCol w="685800">
                  <a:extLst>
                    <a:ext uri="{9D8B030D-6E8A-4147-A177-3AD203B41FA5}">
                      <a16:colId xmlns:a16="http://schemas.microsoft.com/office/drawing/2014/main" val="2789685665"/>
                    </a:ext>
                  </a:extLst>
                </a:gridCol>
                <a:gridCol w="914400">
                  <a:extLst>
                    <a:ext uri="{9D8B030D-6E8A-4147-A177-3AD203B41FA5}">
                      <a16:colId xmlns:a16="http://schemas.microsoft.com/office/drawing/2014/main" val="2346344842"/>
                    </a:ext>
                  </a:extLst>
                </a:gridCol>
                <a:gridCol w="914400">
                  <a:extLst>
                    <a:ext uri="{9D8B030D-6E8A-4147-A177-3AD203B41FA5}">
                      <a16:colId xmlns:a16="http://schemas.microsoft.com/office/drawing/2014/main" val="1115102116"/>
                    </a:ext>
                  </a:extLst>
                </a:gridCol>
                <a:gridCol w="609600">
                  <a:extLst>
                    <a:ext uri="{9D8B030D-6E8A-4147-A177-3AD203B41FA5}">
                      <a16:colId xmlns:a16="http://schemas.microsoft.com/office/drawing/2014/main" val="1968853826"/>
                    </a:ext>
                  </a:extLst>
                </a:gridCol>
                <a:gridCol w="533400">
                  <a:extLst>
                    <a:ext uri="{9D8B030D-6E8A-4147-A177-3AD203B41FA5}">
                      <a16:colId xmlns:a16="http://schemas.microsoft.com/office/drawing/2014/main" val="2964320387"/>
                    </a:ext>
                  </a:extLst>
                </a:gridCol>
                <a:gridCol w="685800">
                  <a:extLst>
                    <a:ext uri="{9D8B030D-6E8A-4147-A177-3AD203B41FA5}">
                      <a16:colId xmlns:a16="http://schemas.microsoft.com/office/drawing/2014/main" val="3554288639"/>
                    </a:ext>
                  </a:extLst>
                </a:gridCol>
                <a:gridCol w="685800">
                  <a:extLst>
                    <a:ext uri="{9D8B030D-6E8A-4147-A177-3AD203B41FA5}">
                      <a16:colId xmlns:a16="http://schemas.microsoft.com/office/drawing/2014/main" val="1231236753"/>
                    </a:ext>
                  </a:extLst>
                </a:gridCol>
                <a:gridCol w="685800">
                  <a:extLst>
                    <a:ext uri="{9D8B030D-6E8A-4147-A177-3AD203B41FA5}">
                      <a16:colId xmlns:a16="http://schemas.microsoft.com/office/drawing/2014/main" val="1097370434"/>
                    </a:ext>
                  </a:extLst>
                </a:gridCol>
                <a:gridCol w="762001">
                  <a:extLst>
                    <a:ext uri="{9D8B030D-6E8A-4147-A177-3AD203B41FA5}">
                      <a16:colId xmlns:a16="http://schemas.microsoft.com/office/drawing/2014/main" val="2299793918"/>
                    </a:ext>
                  </a:extLst>
                </a:gridCol>
              </a:tblGrid>
              <a:tr h="0">
                <a:tc>
                  <a:txBody>
                    <a:bodyPr/>
                    <a:lstStyle/>
                    <a:p>
                      <a:pPr algn="ctr">
                        <a:lnSpc>
                          <a:spcPct val="115000"/>
                        </a:lnSpc>
                        <a:spcAft>
                          <a:spcPts val="800"/>
                        </a:spcAft>
                      </a:pPr>
                      <a:r>
                        <a:rPr lang="sr-Cyrl-RS" sz="1600" kern="100" dirty="0">
                          <a:solidFill>
                            <a:srgbClr val="000000"/>
                          </a:solidFill>
                          <a:effectLst/>
                          <a:latin typeface="+mn-lt"/>
                          <a:ea typeface="Aptos" panose="020B0004020202020204" pitchFamily="34" charset="0"/>
                          <a:cs typeface="Times New Roman" panose="02020603050405020304" pitchFamily="18" charset="0"/>
                        </a:rPr>
                        <a:t>14.</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FF"/>
                    </a:solidFill>
                  </a:tcPr>
                </a:tc>
                <a:tc>
                  <a:txBody>
                    <a:bodyPr/>
                    <a:lstStyle/>
                    <a:p>
                      <a:pPr algn="ctr">
                        <a:lnSpc>
                          <a:spcPct val="115000"/>
                        </a:lnSpc>
                        <a:spcAft>
                          <a:spcPts val="800"/>
                        </a:spcAft>
                      </a:pPr>
                      <a:r>
                        <a:rPr lang="sr-Cyrl-RS" sz="1600" kern="100" dirty="0">
                          <a:solidFill>
                            <a:srgbClr val="000000"/>
                          </a:solidFill>
                          <a:effectLst/>
                          <a:latin typeface="+mn-lt"/>
                          <a:ea typeface="Aptos" panose="020B0004020202020204" pitchFamily="34" charset="0"/>
                          <a:cs typeface="Times New Roman" panose="02020603050405020304" pitchFamily="18" charset="0"/>
                        </a:rPr>
                        <a:t>Е</a:t>
                      </a:r>
                      <a:endParaRPr lang="en-US" sz="1600" kern="100" dirty="0">
                        <a:effectLst/>
                        <a:latin typeface="+mn-lt"/>
                        <a:ea typeface="Aptos" panose="020B0004020202020204" pitchFamily="34" charset="0"/>
                        <a:cs typeface="Times New Roman" panose="02020603050405020304" pitchFamily="18" charset="0"/>
                      </a:endParaRPr>
                    </a:p>
                    <a:p>
                      <a:pPr algn="ctr">
                        <a:lnSpc>
                          <a:spcPct val="115000"/>
                        </a:lnSpc>
                        <a:spcAft>
                          <a:spcPts val="800"/>
                        </a:spcAft>
                      </a:pPr>
                      <a:r>
                        <a:rPr lang="sr-Cyrl-RS" sz="1600" kern="100" dirty="0">
                          <a:solidFill>
                            <a:srgbClr val="000000"/>
                          </a:solidFill>
                          <a:effectLst/>
                          <a:latin typeface="+mn-lt"/>
                          <a:ea typeface="Aptos" panose="020B0004020202020204" pitchFamily="34" charset="0"/>
                          <a:cs typeface="Times New Roman" panose="02020603050405020304" pitchFamily="18" charset="0"/>
                        </a:rPr>
                        <a:t>1.000</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FF"/>
                    </a:solidFill>
                  </a:tcPr>
                </a:tc>
                <a:tc>
                  <a:txBody>
                    <a:bodyPr/>
                    <a:lstStyle/>
                    <a:p>
                      <a:pPr>
                        <a:lnSpc>
                          <a:spcPct val="115000"/>
                        </a:lnSpc>
                        <a:spcAft>
                          <a:spcPts val="800"/>
                        </a:spcAft>
                      </a:pPr>
                      <a:r>
                        <a:rPr lang="sr-Cyrl-RS" sz="1600" kern="100" dirty="0">
                          <a:effectLst/>
                          <a:latin typeface="+mn-lt"/>
                          <a:ea typeface="Aptos" panose="020B0004020202020204" pitchFamily="34" charset="0"/>
                          <a:cs typeface="Times New Roman" panose="02020603050405020304" pitchFamily="18" charset="0"/>
                        </a:rPr>
                        <a:t> </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FF"/>
                    </a:solidFill>
                  </a:tcPr>
                </a:tc>
                <a:tc>
                  <a:txBody>
                    <a:bodyPr/>
                    <a:lstStyle/>
                    <a:p>
                      <a:pPr>
                        <a:lnSpc>
                          <a:spcPct val="115000"/>
                        </a:lnSpc>
                        <a:spcAft>
                          <a:spcPts val="800"/>
                        </a:spcAft>
                      </a:pPr>
                      <a:r>
                        <a:rPr lang="sr-Cyrl-RS" sz="1600" kern="100" dirty="0">
                          <a:effectLst/>
                          <a:latin typeface="+mn-lt"/>
                          <a:ea typeface="Aptos" panose="020B0004020202020204" pitchFamily="34" charset="0"/>
                          <a:cs typeface="Times New Roman" panose="02020603050405020304" pitchFamily="18" charset="0"/>
                        </a:rPr>
                        <a:t> </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FF"/>
                    </a:solidFill>
                  </a:tcPr>
                </a:tc>
                <a:tc>
                  <a:txBody>
                    <a:bodyPr/>
                    <a:lstStyle/>
                    <a:p>
                      <a:pPr>
                        <a:lnSpc>
                          <a:spcPct val="115000"/>
                        </a:lnSpc>
                        <a:spcAft>
                          <a:spcPts val="800"/>
                        </a:spcAft>
                      </a:pPr>
                      <a:r>
                        <a:rPr lang="sr-Cyrl-RS" sz="1600" kern="100" dirty="0">
                          <a:effectLst/>
                          <a:latin typeface="+mn-lt"/>
                          <a:ea typeface="Aptos" panose="020B0004020202020204" pitchFamily="34" charset="0"/>
                          <a:cs typeface="Times New Roman" panose="02020603050405020304" pitchFamily="18" charset="0"/>
                        </a:rPr>
                        <a:t> </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DAE9F7"/>
                    </a:solidFill>
                  </a:tcPr>
                </a:tc>
                <a:tc>
                  <a:txBody>
                    <a:bodyPr/>
                    <a:lstStyle/>
                    <a:p>
                      <a:pPr>
                        <a:lnSpc>
                          <a:spcPct val="115000"/>
                        </a:lnSpc>
                        <a:spcAft>
                          <a:spcPts val="800"/>
                        </a:spcAft>
                      </a:pPr>
                      <a:r>
                        <a:rPr lang="sr-Cyrl-RS" sz="1600" kern="100" dirty="0">
                          <a:effectLst/>
                          <a:latin typeface="+mn-lt"/>
                          <a:ea typeface="Aptos" panose="020B0004020202020204" pitchFamily="34" charset="0"/>
                          <a:cs typeface="Times New Roman" panose="02020603050405020304" pitchFamily="18" charset="0"/>
                        </a:rPr>
                        <a:t> </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FF"/>
                    </a:solidFill>
                  </a:tcPr>
                </a:tc>
                <a:tc>
                  <a:txBody>
                    <a:bodyPr/>
                    <a:lstStyle/>
                    <a:p>
                      <a:pPr algn="ctr">
                        <a:lnSpc>
                          <a:spcPct val="115000"/>
                        </a:lnSpc>
                        <a:spcAft>
                          <a:spcPts val="800"/>
                        </a:spcAft>
                      </a:pPr>
                      <a:r>
                        <a:rPr lang="sr-Cyrl-RS" sz="1600" kern="100" dirty="0">
                          <a:effectLst/>
                          <a:latin typeface="+mn-lt"/>
                          <a:ea typeface="Aptos" panose="020B0004020202020204" pitchFamily="34" charset="0"/>
                          <a:cs typeface="Times New Roman" panose="02020603050405020304" pitchFamily="18" charset="0"/>
                        </a:rPr>
                        <a:t> </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FF"/>
                    </a:solidFill>
                  </a:tcPr>
                </a:tc>
                <a:tc>
                  <a:txBody>
                    <a:bodyPr/>
                    <a:lstStyle/>
                    <a:p>
                      <a:pPr>
                        <a:lnSpc>
                          <a:spcPct val="115000"/>
                        </a:lnSpc>
                        <a:spcAft>
                          <a:spcPts val="800"/>
                        </a:spcAft>
                      </a:pPr>
                      <a:r>
                        <a:rPr lang="sr-Cyrl-RS" sz="1600" kern="100" dirty="0">
                          <a:effectLst/>
                          <a:latin typeface="+mn-lt"/>
                          <a:ea typeface="Aptos" panose="020B0004020202020204" pitchFamily="34" charset="0"/>
                          <a:cs typeface="Times New Roman" panose="02020603050405020304" pitchFamily="18" charset="0"/>
                        </a:rPr>
                        <a:t> </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FF"/>
                    </a:solidFill>
                  </a:tcPr>
                </a:tc>
                <a:tc>
                  <a:txBody>
                    <a:bodyPr/>
                    <a:lstStyle/>
                    <a:p>
                      <a:pPr algn="ctr">
                        <a:lnSpc>
                          <a:spcPct val="115000"/>
                        </a:lnSpc>
                        <a:spcAft>
                          <a:spcPts val="800"/>
                        </a:spcAft>
                      </a:pPr>
                      <a:r>
                        <a:rPr lang="sr-Cyrl-RS" sz="1600" kern="100">
                          <a:solidFill>
                            <a:srgbClr val="000000"/>
                          </a:solidFill>
                          <a:effectLst/>
                          <a:latin typeface="+mn-lt"/>
                          <a:ea typeface="Aptos" panose="020B0004020202020204" pitchFamily="34" charset="0"/>
                          <a:cs typeface="Times New Roman" panose="02020603050405020304" pitchFamily="18" charset="0"/>
                        </a:rPr>
                        <a:t>П</a:t>
                      </a:r>
                      <a:endParaRPr lang="en-US" sz="1600" kern="100">
                        <a:effectLst/>
                        <a:latin typeface="+mn-lt"/>
                        <a:ea typeface="Aptos" panose="020B0004020202020204" pitchFamily="34" charset="0"/>
                        <a:cs typeface="Times New Roman" panose="02020603050405020304" pitchFamily="18" charset="0"/>
                      </a:endParaRPr>
                    </a:p>
                    <a:p>
                      <a:pPr algn="ctr">
                        <a:lnSpc>
                          <a:spcPct val="115000"/>
                        </a:lnSpc>
                        <a:spcAft>
                          <a:spcPts val="800"/>
                        </a:spcAft>
                      </a:pPr>
                      <a:r>
                        <a:rPr lang="sr-Cyrl-RS" sz="1600" kern="100">
                          <a:solidFill>
                            <a:srgbClr val="000000"/>
                          </a:solidFill>
                          <a:effectLst/>
                          <a:latin typeface="+mn-lt"/>
                          <a:ea typeface="Aptos" panose="020B0004020202020204" pitchFamily="34" charset="0"/>
                          <a:cs typeface="Times New Roman" panose="02020603050405020304" pitchFamily="18" charset="0"/>
                        </a:rPr>
                        <a:t>-1.000</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FF"/>
                    </a:solid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FF"/>
                    </a:solid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DAE9F7"/>
                    </a:solidFill>
                  </a:tcPr>
                </a:tc>
                <a:tc>
                  <a:txBody>
                    <a:bodyPr/>
                    <a:lstStyle/>
                    <a:p>
                      <a:pPr algn="ct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FF"/>
                    </a:solid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FF"/>
                    </a:solidFill>
                  </a:tcPr>
                </a:tc>
                <a:tc>
                  <a:txBody>
                    <a:bodyPr/>
                    <a:lstStyle/>
                    <a:p>
                      <a:pPr algn="ct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ash"/>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pattFill prst="dnDiag">
                      <a:fgClr>
                        <a:srgbClr val="FFFFFF"/>
                      </a:fgClr>
                      <a:bgClr>
                        <a:srgbClr val="9AA5AF"/>
                      </a:bgClr>
                    </a:patt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ash"/>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FF"/>
                    </a:solidFill>
                  </a:tcPr>
                </a:tc>
                <a:extLst>
                  <a:ext uri="{0D108BD9-81ED-4DB2-BD59-A6C34878D82A}">
                    <a16:rowId xmlns:a16="http://schemas.microsoft.com/office/drawing/2014/main" val="3953368777"/>
                  </a:ext>
                </a:extLst>
              </a:tr>
              <a:tr h="0">
                <a:tc>
                  <a:txBody>
                    <a:bodyPr/>
                    <a:lstStyle/>
                    <a:p>
                      <a:pPr algn="ctr">
                        <a:lnSpc>
                          <a:spcPct val="115000"/>
                        </a:lnSpc>
                        <a:spcAft>
                          <a:spcPts val="800"/>
                        </a:spcAft>
                      </a:pPr>
                      <a:r>
                        <a:rPr lang="sr-Cyrl-RS" sz="1600" kern="100" dirty="0">
                          <a:solidFill>
                            <a:srgbClr val="000000"/>
                          </a:solidFill>
                          <a:effectLst/>
                          <a:latin typeface="+mn-lt"/>
                          <a:ea typeface="Aptos" panose="020B0004020202020204" pitchFamily="34" charset="0"/>
                          <a:cs typeface="Times New Roman" panose="02020603050405020304" pitchFamily="18" charset="0"/>
                        </a:rPr>
                        <a:t>15.</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FF"/>
                    </a:solidFill>
                  </a:tcPr>
                </a:tc>
                <a:tc>
                  <a:txBody>
                    <a:bodyPr/>
                    <a:lstStyle/>
                    <a:p>
                      <a:pPr algn="ctr">
                        <a:lnSpc>
                          <a:spcPct val="115000"/>
                        </a:lnSpc>
                        <a:spcAft>
                          <a:spcPts val="800"/>
                        </a:spcAft>
                      </a:pPr>
                      <a:r>
                        <a:rPr lang="sr-Cyrl-RS" sz="1600" kern="100">
                          <a:solidFill>
                            <a:srgbClr val="000000"/>
                          </a:solidFill>
                          <a:effectLst/>
                          <a:latin typeface="+mn-lt"/>
                          <a:ea typeface="Aptos" panose="020B0004020202020204" pitchFamily="34" charset="0"/>
                          <a:cs typeface="Times New Roman" panose="02020603050405020304" pitchFamily="18" charset="0"/>
                        </a:rPr>
                        <a:t>Е</a:t>
                      </a:r>
                      <a:endParaRPr lang="en-US" sz="1600" kern="100">
                        <a:effectLst/>
                        <a:latin typeface="+mn-lt"/>
                        <a:ea typeface="Aptos" panose="020B0004020202020204" pitchFamily="34" charset="0"/>
                        <a:cs typeface="Times New Roman" panose="02020603050405020304" pitchFamily="18" charset="0"/>
                      </a:endParaRPr>
                    </a:p>
                    <a:p>
                      <a:pPr algn="ctr">
                        <a:lnSpc>
                          <a:spcPct val="115000"/>
                        </a:lnSpc>
                        <a:spcAft>
                          <a:spcPts val="800"/>
                        </a:spcAft>
                      </a:pPr>
                      <a:r>
                        <a:rPr lang="sr-Cyrl-RS" sz="1600" kern="100">
                          <a:solidFill>
                            <a:srgbClr val="000000"/>
                          </a:solidFill>
                          <a:effectLst/>
                          <a:latin typeface="+mn-lt"/>
                          <a:ea typeface="Aptos" panose="020B0004020202020204" pitchFamily="34" charset="0"/>
                          <a:cs typeface="Times New Roman" panose="02020603050405020304" pitchFamily="18" charset="0"/>
                        </a:rPr>
                        <a:t>1.000</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FF"/>
                    </a:solid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FF"/>
                    </a:solid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FF"/>
                    </a:solid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DAE9F7"/>
                    </a:solid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FF"/>
                    </a:solidFill>
                  </a:tcPr>
                </a:tc>
                <a:tc>
                  <a:txBody>
                    <a:bodyPr/>
                    <a:lstStyle/>
                    <a:p>
                      <a:pPr algn="ct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FF"/>
                    </a:solid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FF"/>
                    </a:solidFill>
                  </a:tcPr>
                </a:tc>
                <a:tc>
                  <a:txBody>
                    <a:bodyPr/>
                    <a:lstStyle/>
                    <a:p>
                      <a:pPr>
                        <a:lnSpc>
                          <a:spcPct val="115000"/>
                        </a:lnSpc>
                        <a:spcAft>
                          <a:spcPts val="800"/>
                        </a:spcAft>
                      </a:pPr>
                      <a:r>
                        <a:rPr lang="sr-Cyrl-RS" sz="1600" kern="100" dirty="0">
                          <a:effectLst/>
                          <a:latin typeface="+mn-lt"/>
                          <a:ea typeface="Aptos" panose="020B0004020202020204" pitchFamily="34" charset="0"/>
                          <a:cs typeface="Times New Roman" panose="02020603050405020304" pitchFamily="18" charset="0"/>
                        </a:rPr>
                        <a:t> </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FF"/>
                    </a:solidFill>
                  </a:tcPr>
                </a:tc>
                <a:tc>
                  <a:txBody>
                    <a:bodyPr/>
                    <a:lstStyle/>
                    <a:p>
                      <a:pPr>
                        <a:lnSpc>
                          <a:spcPct val="115000"/>
                        </a:lnSpc>
                        <a:spcAft>
                          <a:spcPts val="800"/>
                        </a:spcAft>
                      </a:pPr>
                      <a:r>
                        <a:rPr lang="sr-Cyrl-RS" sz="1600" kern="100" dirty="0">
                          <a:effectLst/>
                          <a:latin typeface="+mn-lt"/>
                          <a:ea typeface="Aptos" panose="020B0004020202020204" pitchFamily="34" charset="0"/>
                          <a:cs typeface="Times New Roman" panose="02020603050405020304" pitchFamily="18" charset="0"/>
                        </a:rPr>
                        <a:t> </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FF"/>
                    </a:solidFill>
                  </a:tcPr>
                </a:tc>
                <a:tc>
                  <a:txBody>
                    <a:bodyPr/>
                    <a:lstStyle/>
                    <a:p>
                      <a:pPr>
                        <a:lnSpc>
                          <a:spcPct val="115000"/>
                        </a:lnSpc>
                        <a:spcAft>
                          <a:spcPts val="800"/>
                        </a:spcAft>
                      </a:pPr>
                      <a:r>
                        <a:rPr lang="sr-Cyrl-RS" sz="1600" kern="100" dirty="0">
                          <a:effectLst/>
                          <a:latin typeface="+mn-lt"/>
                          <a:ea typeface="Aptos" panose="020B0004020202020204" pitchFamily="34" charset="0"/>
                          <a:cs typeface="Times New Roman" panose="02020603050405020304" pitchFamily="18" charset="0"/>
                        </a:rPr>
                        <a:t> </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DAE9F7"/>
                    </a:solidFill>
                  </a:tcPr>
                </a:tc>
                <a:tc>
                  <a:txBody>
                    <a:bodyPr/>
                    <a:lstStyle/>
                    <a:p>
                      <a:pPr algn="ctr">
                        <a:lnSpc>
                          <a:spcPct val="115000"/>
                        </a:lnSpc>
                        <a:spcAft>
                          <a:spcPts val="800"/>
                        </a:spcAft>
                      </a:pPr>
                      <a:r>
                        <a:rPr lang="sr-Cyrl-RS" sz="1600" kern="100" dirty="0">
                          <a:solidFill>
                            <a:srgbClr val="000000"/>
                          </a:solidFill>
                          <a:effectLst/>
                          <a:latin typeface="+mn-lt"/>
                          <a:ea typeface="Aptos" panose="020B0004020202020204" pitchFamily="34" charset="0"/>
                          <a:cs typeface="Times New Roman" panose="02020603050405020304" pitchFamily="18" charset="0"/>
                        </a:rPr>
                        <a:t>П</a:t>
                      </a:r>
                      <a:endParaRPr lang="en-US" sz="1600" kern="100" dirty="0">
                        <a:effectLst/>
                        <a:latin typeface="+mn-lt"/>
                        <a:ea typeface="Aptos" panose="020B0004020202020204" pitchFamily="34" charset="0"/>
                        <a:cs typeface="Times New Roman" panose="02020603050405020304" pitchFamily="18" charset="0"/>
                      </a:endParaRPr>
                    </a:p>
                    <a:p>
                      <a:pPr algn="ctr">
                        <a:lnSpc>
                          <a:spcPct val="115000"/>
                        </a:lnSpc>
                        <a:spcAft>
                          <a:spcPts val="800"/>
                        </a:spcAft>
                      </a:pPr>
                      <a:r>
                        <a:rPr lang="sr-Cyrl-RS" sz="1600" kern="100" dirty="0">
                          <a:solidFill>
                            <a:srgbClr val="000000"/>
                          </a:solidFill>
                          <a:effectLst/>
                          <a:latin typeface="+mn-lt"/>
                          <a:ea typeface="Aptos" panose="020B0004020202020204" pitchFamily="34" charset="0"/>
                          <a:cs typeface="Times New Roman" panose="02020603050405020304" pitchFamily="18" charset="0"/>
                        </a:rPr>
                        <a:t>-1.000</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FF"/>
                    </a:solidFill>
                  </a:tcPr>
                </a:tc>
                <a:tc>
                  <a:txBody>
                    <a:bodyPr/>
                    <a:lstStyle/>
                    <a:p>
                      <a:pPr>
                        <a:lnSpc>
                          <a:spcPct val="115000"/>
                        </a:lnSpc>
                        <a:spcAft>
                          <a:spcPts val="800"/>
                        </a:spcAft>
                      </a:pPr>
                      <a:r>
                        <a:rPr lang="sr-Cyrl-RS" sz="1600" kern="100" dirty="0">
                          <a:effectLst/>
                          <a:latin typeface="+mn-lt"/>
                          <a:ea typeface="Aptos" panose="020B0004020202020204" pitchFamily="34" charset="0"/>
                          <a:cs typeface="Times New Roman" panose="02020603050405020304" pitchFamily="18" charset="0"/>
                        </a:rPr>
                        <a:t> </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FF"/>
                    </a:solidFill>
                  </a:tcPr>
                </a:tc>
                <a:tc>
                  <a:txBody>
                    <a:bodyPr/>
                    <a:lstStyle/>
                    <a:p>
                      <a:pPr algn="ctr">
                        <a:lnSpc>
                          <a:spcPct val="115000"/>
                        </a:lnSpc>
                        <a:spcAft>
                          <a:spcPts val="800"/>
                        </a:spcAft>
                      </a:pPr>
                      <a:r>
                        <a:rPr lang="sr-Cyrl-RS" sz="1600" kern="100" dirty="0">
                          <a:effectLst/>
                          <a:latin typeface="+mn-lt"/>
                          <a:ea typeface="Aptos" panose="020B0004020202020204" pitchFamily="34" charset="0"/>
                          <a:cs typeface="Times New Roman" panose="02020603050405020304" pitchFamily="18" charset="0"/>
                        </a:rPr>
                        <a:t> </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ash"/>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pattFill prst="dnDiag">
                      <a:fgClr>
                        <a:srgbClr val="FFFFFF"/>
                      </a:fgClr>
                      <a:bgClr>
                        <a:srgbClr val="9AA5AF"/>
                      </a:bgClr>
                    </a:pattFill>
                  </a:tcPr>
                </a:tc>
                <a:tc>
                  <a:txBody>
                    <a:bodyPr/>
                    <a:lstStyle/>
                    <a:p>
                      <a:pPr>
                        <a:lnSpc>
                          <a:spcPct val="115000"/>
                        </a:lnSpc>
                        <a:spcAft>
                          <a:spcPts val="800"/>
                        </a:spcAft>
                      </a:pPr>
                      <a:r>
                        <a:rPr lang="sr-Cyrl-RS" sz="1600" kern="100" dirty="0">
                          <a:effectLst/>
                          <a:latin typeface="+mn-lt"/>
                          <a:ea typeface="Aptos" panose="020B0004020202020204" pitchFamily="34" charset="0"/>
                          <a:cs typeface="Times New Roman" panose="02020603050405020304" pitchFamily="18" charset="0"/>
                        </a:rPr>
                        <a:t> </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ash"/>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FF"/>
                    </a:solidFill>
                  </a:tcPr>
                </a:tc>
                <a:extLst>
                  <a:ext uri="{0D108BD9-81ED-4DB2-BD59-A6C34878D82A}">
                    <a16:rowId xmlns:a16="http://schemas.microsoft.com/office/drawing/2014/main" val="3043519850"/>
                  </a:ext>
                </a:extLst>
              </a:tr>
            </a:tbl>
          </a:graphicData>
        </a:graphic>
      </p:graphicFrame>
      <p:graphicFrame>
        <p:nvGraphicFramePr>
          <p:cNvPr id="13" name="Table 12">
            <a:extLst>
              <a:ext uri="{FF2B5EF4-FFF2-40B4-BE49-F238E27FC236}">
                <a16:creationId xmlns:a16="http://schemas.microsoft.com/office/drawing/2014/main" id="{98756A6B-1A91-AFB8-75BD-F8183DFCE963}"/>
              </a:ext>
            </a:extLst>
          </p:cNvPr>
          <p:cNvGraphicFramePr>
            <a:graphicFrameLocks noGrp="1"/>
          </p:cNvGraphicFramePr>
          <p:nvPr>
            <p:extLst>
              <p:ext uri="{D42A27DB-BD31-4B8C-83A1-F6EECF244321}">
                <p14:modId xmlns:p14="http://schemas.microsoft.com/office/powerpoint/2010/main" val="3807690282"/>
              </p:ext>
            </p:extLst>
          </p:nvPr>
        </p:nvGraphicFramePr>
        <p:xfrm>
          <a:off x="533401" y="4191000"/>
          <a:ext cx="10744199" cy="645922"/>
        </p:xfrm>
        <a:graphic>
          <a:graphicData uri="http://schemas.openxmlformats.org/drawingml/2006/table">
            <a:tbl>
              <a:tblPr firstRow="1" firstCol="1" bandRow="1"/>
              <a:tblGrid>
                <a:gridCol w="838199">
                  <a:extLst>
                    <a:ext uri="{9D8B030D-6E8A-4147-A177-3AD203B41FA5}">
                      <a16:colId xmlns:a16="http://schemas.microsoft.com/office/drawing/2014/main" val="2144944983"/>
                    </a:ext>
                  </a:extLst>
                </a:gridCol>
                <a:gridCol w="838200">
                  <a:extLst>
                    <a:ext uri="{9D8B030D-6E8A-4147-A177-3AD203B41FA5}">
                      <a16:colId xmlns:a16="http://schemas.microsoft.com/office/drawing/2014/main" val="3860921987"/>
                    </a:ext>
                  </a:extLst>
                </a:gridCol>
                <a:gridCol w="762000">
                  <a:extLst>
                    <a:ext uri="{9D8B030D-6E8A-4147-A177-3AD203B41FA5}">
                      <a16:colId xmlns:a16="http://schemas.microsoft.com/office/drawing/2014/main" val="1777416822"/>
                    </a:ext>
                  </a:extLst>
                </a:gridCol>
                <a:gridCol w="685800">
                  <a:extLst>
                    <a:ext uri="{9D8B030D-6E8A-4147-A177-3AD203B41FA5}">
                      <a16:colId xmlns:a16="http://schemas.microsoft.com/office/drawing/2014/main" val="2787983271"/>
                    </a:ext>
                  </a:extLst>
                </a:gridCol>
                <a:gridCol w="457200">
                  <a:extLst>
                    <a:ext uri="{9D8B030D-6E8A-4147-A177-3AD203B41FA5}">
                      <a16:colId xmlns:a16="http://schemas.microsoft.com/office/drawing/2014/main" val="2044864633"/>
                    </a:ext>
                  </a:extLst>
                </a:gridCol>
                <a:gridCol w="685800">
                  <a:extLst>
                    <a:ext uri="{9D8B030D-6E8A-4147-A177-3AD203B41FA5}">
                      <a16:colId xmlns:a16="http://schemas.microsoft.com/office/drawing/2014/main" val="2298620658"/>
                    </a:ext>
                  </a:extLst>
                </a:gridCol>
                <a:gridCol w="685800">
                  <a:extLst>
                    <a:ext uri="{9D8B030D-6E8A-4147-A177-3AD203B41FA5}">
                      <a16:colId xmlns:a16="http://schemas.microsoft.com/office/drawing/2014/main" val="3519961499"/>
                    </a:ext>
                  </a:extLst>
                </a:gridCol>
                <a:gridCol w="914400">
                  <a:extLst>
                    <a:ext uri="{9D8B030D-6E8A-4147-A177-3AD203B41FA5}">
                      <a16:colId xmlns:a16="http://schemas.microsoft.com/office/drawing/2014/main" val="133256591"/>
                    </a:ext>
                  </a:extLst>
                </a:gridCol>
                <a:gridCol w="914400">
                  <a:extLst>
                    <a:ext uri="{9D8B030D-6E8A-4147-A177-3AD203B41FA5}">
                      <a16:colId xmlns:a16="http://schemas.microsoft.com/office/drawing/2014/main" val="3538131005"/>
                    </a:ext>
                  </a:extLst>
                </a:gridCol>
                <a:gridCol w="609600">
                  <a:extLst>
                    <a:ext uri="{9D8B030D-6E8A-4147-A177-3AD203B41FA5}">
                      <a16:colId xmlns:a16="http://schemas.microsoft.com/office/drawing/2014/main" val="2938036186"/>
                    </a:ext>
                  </a:extLst>
                </a:gridCol>
                <a:gridCol w="533400">
                  <a:extLst>
                    <a:ext uri="{9D8B030D-6E8A-4147-A177-3AD203B41FA5}">
                      <a16:colId xmlns:a16="http://schemas.microsoft.com/office/drawing/2014/main" val="2106896679"/>
                    </a:ext>
                  </a:extLst>
                </a:gridCol>
                <a:gridCol w="685800">
                  <a:extLst>
                    <a:ext uri="{9D8B030D-6E8A-4147-A177-3AD203B41FA5}">
                      <a16:colId xmlns:a16="http://schemas.microsoft.com/office/drawing/2014/main" val="1312535895"/>
                    </a:ext>
                  </a:extLst>
                </a:gridCol>
                <a:gridCol w="685800">
                  <a:extLst>
                    <a:ext uri="{9D8B030D-6E8A-4147-A177-3AD203B41FA5}">
                      <a16:colId xmlns:a16="http://schemas.microsoft.com/office/drawing/2014/main" val="1375475"/>
                    </a:ext>
                  </a:extLst>
                </a:gridCol>
                <a:gridCol w="685800">
                  <a:extLst>
                    <a:ext uri="{9D8B030D-6E8A-4147-A177-3AD203B41FA5}">
                      <a16:colId xmlns:a16="http://schemas.microsoft.com/office/drawing/2014/main" val="2636085363"/>
                    </a:ext>
                  </a:extLst>
                </a:gridCol>
                <a:gridCol w="762000">
                  <a:extLst>
                    <a:ext uri="{9D8B030D-6E8A-4147-A177-3AD203B41FA5}">
                      <a16:colId xmlns:a16="http://schemas.microsoft.com/office/drawing/2014/main" val="258615374"/>
                    </a:ext>
                  </a:extLst>
                </a:gridCol>
              </a:tblGrid>
              <a:tr h="0">
                <a:tc>
                  <a:txBody>
                    <a:bodyPr/>
                    <a:lstStyle/>
                    <a:p>
                      <a:pPr algn="ctr">
                        <a:lnSpc>
                          <a:spcPct val="115000"/>
                        </a:lnSpc>
                        <a:spcAft>
                          <a:spcPts val="800"/>
                        </a:spcAft>
                      </a:pPr>
                      <a:r>
                        <a:rPr lang="sr-Cyrl-RS" sz="1600" kern="100" dirty="0">
                          <a:solidFill>
                            <a:srgbClr val="000000"/>
                          </a:solidFill>
                          <a:effectLst/>
                          <a:latin typeface="+mn-lt"/>
                          <a:ea typeface="Aptos" panose="020B0004020202020204" pitchFamily="34" charset="0"/>
                          <a:cs typeface="Times New Roman" panose="02020603050405020304" pitchFamily="18" charset="0"/>
                        </a:rPr>
                        <a:t>16.</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FF"/>
                    </a:solidFill>
                  </a:tcPr>
                </a:tc>
                <a:tc>
                  <a:txBody>
                    <a:bodyPr/>
                    <a:lstStyle/>
                    <a:p>
                      <a:pPr algn="ctr">
                        <a:lnSpc>
                          <a:spcPct val="115000"/>
                        </a:lnSpc>
                        <a:spcAft>
                          <a:spcPts val="800"/>
                        </a:spcAft>
                      </a:pPr>
                      <a:r>
                        <a:rPr lang="sr-Cyrl-RS" sz="1600" kern="100" dirty="0">
                          <a:solidFill>
                            <a:srgbClr val="000000"/>
                          </a:solidFill>
                          <a:effectLst/>
                          <a:latin typeface="+mn-lt"/>
                          <a:ea typeface="Aptos" panose="020B0004020202020204" pitchFamily="34" charset="0"/>
                          <a:cs typeface="Times New Roman" panose="02020603050405020304" pitchFamily="18" charset="0"/>
                        </a:rPr>
                        <a:t>Е</a:t>
                      </a:r>
                      <a:endParaRPr lang="en-US" sz="1600" kern="100" dirty="0">
                        <a:effectLst/>
                        <a:latin typeface="+mn-lt"/>
                        <a:ea typeface="Aptos" panose="020B0004020202020204" pitchFamily="34" charset="0"/>
                        <a:cs typeface="Times New Roman" panose="02020603050405020304" pitchFamily="18" charset="0"/>
                      </a:endParaRPr>
                    </a:p>
                    <a:p>
                      <a:pPr algn="ctr">
                        <a:lnSpc>
                          <a:spcPct val="115000"/>
                        </a:lnSpc>
                        <a:spcAft>
                          <a:spcPts val="800"/>
                        </a:spcAft>
                      </a:pPr>
                      <a:r>
                        <a:rPr lang="sr-Cyrl-RS" sz="1600" kern="100" dirty="0">
                          <a:solidFill>
                            <a:srgbClr val="000000"/>
                          </a:solidFill>
                          <a:effectLst/>
                          <a:latin typeface="+mn-lt"/>
                          <a:ea typeface="Aptos" panose="020B0004020202020204" pitchFamily="34" charset="0"/>
                          <a:cs typeface="Times New Roman" panose="02020603050405020304" pitchFamily="18" charset="0"/>
                        </a:rPr>
                        <a:t>1.000</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FF"/>
                    </a:solidFill>
                  </a:tcPr>
                </a:tc>
                <a:tc>
                  <a:txBody>
                    <a:bodyPr/>
                    <a:lstStyle/>
                    <a:p>
                      <a:pPr>
                        <a:lnSpc>
                          <a:spcPct val="115000"/>
                        </a:lnSpc>
                        <a:spcAft>
                          <a:spcPts val="800"/>
                        </a:spcAft>
                      </a:pPr>
                      <a:r>
                        <a:rPr lang="sr-Cyrl-RS" sz="1600" kern="100" dirty="0">
                          <a:effectLst/>
                          <a:latin typeface="+mn-lt"/>
                          <a:ea typeface="Aptos" panose="020B0004020202020204" pitchFamily="34" charset="0"/>
                          <a:cs typeface="Times New Roman" panose="02020603050405020304" pitchFamily="18" charset="0"/>
                        </a:rPr>
                        <a:t> </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FF"/>
                    </a:solidFill>
                  </a:tcPr>
                </a:tc>
                <a:tc>
                  <a:txBody>
                    <a:bodyPr/>
                    <a:lstStyle/>
                    <a:p>
                      <a:pPr>
                        <a:lnSpc>
                          <a:spcPct val="115000"/>
                        </a:lnSpc>
                        <a:spcAft>
                          <a:spcPts val="800"/>
                        </a:spcAft>
                      </a:pPr>
                      <a:r>
                        <a:rPr lang="sr-Cyrl-RS" sz="1600" kern="100" dirty="0">
                          <a:effectLst/>
                          <a:latin typeface="+mn-lt"/>
                          <a:ea typeface="Aptos" panose="020B0004020202020204" pitchFamily="34" charset="0"/>
                          <a:cs typeface="Times New Roman" panose="02020603050405020304" pitchFamily="18" charset="0"/>
                        </a:rPr>
                        <a:t> </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FF"/>
                    </a:solidFill>
                  </a:tcPr>
                </a:tc>
                <a:tc>
                  <a:txBody>
                    <a:bodyPr/>
                    <a:lstStyle/>
                    <a:p>
                      <a:pP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DAE9F7"/>
                    </a:solidFill>
                  </a:tcPr>
                </a:tc>
                <a:tc>
                  <a:txBody>
                    <a:bodyPr/>
                    <a:lstStyle/>
                    <a:p>
                      <a:pPr>
                        <a:lnSpc>
                          <a:spcPct val="115000"/>
                        </a:lnSpc>
                        <a:spcAft>
                          <a:spcPts val="800"/>
                        </a:spcAft>
                      </a:pPr>
                      <a:r>
                        <a:rPr lang="sr-Cyrl-RS" sz="1600" kern="100" dirty="0">
                          <a:effectLst/>
                          <a:latin typeface="+mn-lt"/>
                          <a:ea typeface="Aptos" panose="020B0004020202020204" pitchFamily="34" charset="0"/>
                          <a:cs typeface="Times New Roman" panose="02020603050405020304" pitchFamily="18" charset="0"/>
                        </a:rPr>
                        <a:t> </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FF"/>
                    </a:solidFill>
                  </a:tcPr>
                </a:tc>
                <a:tc>
                  <a:txBody>
                    <a:bodyPr/>
                    <a:lstStyle/>
                    <a:p>
                      <a:pPr algn="ctr">
                        <a:lnSpc>
                          <a:spcPct val="115000"/>
                        </a:lnSpc>
                        <a:spcAft>
                          <a:spcPts val="800"/>
                        </a:spcAft>
                      </a:pPr>
                      <a:r>
                        <a:rPr lang="sr-Cyrl-RS" sz="1600" kern="100">
                          <a:effectLst/>
                          <a:latin typeface="+mn-lt"/>
                          <a:ea typeface="Aptos" panose="020B0004020202020204" pitchFamily="34" charset="0"/>
                          <a:cs typeface="Times New Roman" panose="02020603050405020304" pitchFamily="18" charset="0"/>
                        </a:rPr>
                        <a:t> </a:t>
                      </a:r>
                      <a:endParaRPr lang="en-US" sz="1600" kern="10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FF"/>
                    </a:solidFill>
                  </a:tcPr>
                </a:tc>
                <a:tc>
                  <a:txBody>
                    <a:bodyPr/>
                    <a:lstStyle/>
                    <a:p>
                      <a:pPr>
                        <a:lnSpc>
                          <a:spcPct val="115000"/>
                        </a:lnSpc>
                        <a:spcAft>
                          <a:spcPts val="800"/>
                        </a:spcAft>
                      </a:pPr>
                      <a:r>
                        <a:rPr lang="sr-Cyrl-RS" sz="1600" kern="100" dirty="0">
                          <a:effectLst/>
                          <a:latin typeface="+mn-lt"/>
                          <a:ea typeface="Aptos" panose="020B0004020202020204" pitchFamily="34" charset="0"/>
                          <a:cs typeface="Times New Roman" panose="02020603050405020304" pitchFamily="18" charset="0"/>
                        </a:rPr>
                        <a:t> </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FF"/>
                    </a:solidFill>
                  </a:tcPr>
                </a:tc>
                <a:tc>
                  <a:txBody>
                    <a:bodyPr/>
                    <a:lstStyle/>
                    <a:p>
                      <a:pPr>
                        <a:lnSpc>
                          <a:spcPct val="115000"/>
                        </a:lnSpc>
                        <a:spcAft>
                          <a:spcPts val="800"/>
                        </a:spcAft>
                      </a:pPr>
                      <a:r>
                        <a:rPr lang="sr-Cyrl-RS" sz="1600" kern="100" dirty="0">
                          <a:effectLst/>
                          <a:latin typeface="+mn-lt"/>
                          <a:ea typeface="Aptos" panose="020B0004020202020204" pitchFamily="34" charset="0"/>
                          <a:cs typeface="Times New Roman" panose="02020603050405020304" pitchFamily="18" charset="0"/>
                        </a:rPr>
                        <a:t> </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FF"/>
                    </a:solidFill>
                  </a:tcPr>
                </a:tc>
                <a:tc>
                  <a:txBody>
                    <a:bodyPr/>
                    <a:lstStyle/>
                    <a:p>
                      <a:pPr>
                        <a:lnSpc>
                          <a:spcPct val="115000"/>
                        </a:lnSpc>
                        <a:spcAft>
                          <a:spcPts val="800"/>
                        </a:spcAft>
                      </a:pPr>
                      <a:r>
                        <a:rPr lang="sr-Cyrl-RS" sz="1600" kern="100" dirty="0">
                          <a:effectLst/>
                          <a:latin typeface="+mn-lt"/>
                          <a:ea typeface="Aptos" panose="020B0004020202020204" pitchFamily="34" charset="0"/>
                          <a:cs typeface="Times New Roman" panose="02020603050405020304" pitchFamily="18" charset="0"/>
                        </a:rPr>
                        <a:t> </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FF"/>
                    </a:solidFill>
                  </a:tcPr>
                </a:tc>
                <a:tc>
                  <a:txBody>
                    <a:bodyPr/>
                    <a:lstStyle/>
                    <a:p>
                      <a:pPr>
                        <a:lnSpc>
                          <a:spcPct val="115000"/>
                        </a:lnSpc>
                        <a:spcAft>
                          <a:spcPts val="800"/>
                        </a:spcAft>
                      </a:pPr>
                      <a:r>
                        <a:rPr lang="sr-Cyrl-RS" sz="1600" kern="100" dirty="0">
                          <a:effectLst/>
                          <a:latin typeface="+mn-lt"/>
                          <a:ea typeface="Aptos" panose="020B0004020202020204" pitchFamily="34" charset="0"/>
                          <a:cs typeface="Times New Roman" panose="02020603050405020304" pitchFamily="18" charset="0"/>
                        </a:rPr>
                        <a:t> </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DAE9F7"/>
                    </a:solidFill>
                  </a:tcPr>
                </a:tc>
                <a:tc>
                  <a:txBody>
                    <a:bodyPr/>
                    <a:lstStyle/>
                    <a:p>
                      <a:pPr algn="ctr">
                        <a:lnSpc>
                          <a:spcPct val="115000"/>
                        </a:lnSpc>
                        <a:spcAft>
                          <a:spcPts val="800"/>
                        </a:spcAft>
                      </a:pPr>
                      <a:r>
                        <a:rPr lang="sr-Cyrl-RS" sz="1600" kern="100" dirty="0">
                          <a:effectLst/>
                          <a:latin typeface="+mn-lt"/>
                          <a:ea typeface="Aptos" panose="020B0004020202020204" pitchFamily="34" charset="0"/>
                          <a:cs typeface="Times New Roman" panose="02020603050405020304" pitchFamily="18" charset="0"/>
                        </a:rPr>
                        <a:t> </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FF"/>
                    </a:solidFill>
                  </a:tcPr>
                </a:tc>
                <a:tc>
                  <a:txBody>
                    <a:bodyPr/>
                    <a:lstStyle/>
                    <a:p>
                      <a:pPr algn="ctr">
                        <a:lnSpc>
                          <a:spcPct val="115000"/>
                        </a:lnSpc>
                        <a:spcAft>
                          <a:spcPts val="800"/>
                        </a:spcAft>
                      </a:pPr>
                      <a:r>
                        <a:rPr lang="sr-Cyrl-RS" sz="1600" kern="100" dirty="0">
                          <a:solidFill>
                            <a:srgbClr val="000000"/>
                          </a:solidFill>
                          <a:effectLst/>
                          <a:latin typeface="+mn-lt"/>
                          <a:ea typeface="Aptos" panose="020B0004020202020204" pitchFamily="34" charset="0"/>
                          <a:cs typeface="Times New Roman" panose="02020603050405020304" pitchFamily="18" charset="0"/>
                        </a:rPr>
                        <a:t>П</a:t>
                      </a:r>
                      <a:endParaRPr lang="en-US" sz="1600" kern="100" dirty="0">
                        <a:effectLst/>
                        <a:latin typeface="+mn-lt"/>
                        <a:ea typeface="Aptos" panose="020B0004020202020204" pitchFamily="34" charset="0"/>
                        <a:cs typeface="Times New Roman" panose="02020603050405020304" pitchFamily="18" charset="0"/>
                      </a:endParaRPr>
                    </a:p>
                    <a:p>
                      <a:pPr algn="ctr">
                        <a:lnSpc>
                          <a:spcPct val="115000"/>
                        </a:lnSpc>
                        <a:spcAft>
                          <a:spcPts val="800"/>
                        </a:spcAft>
                      </a:pPr>
                      <a:r>
                        <a:rPr lang="sr-Cyrl-RS" sz="1600" kern="100" dirty="0">
                          <a:solidFill>
                            <a:srgbClr val="000000"/>
                          </a:solidFill>
                          <a:effectLst/>
                          <a:latin typeface="+mn-lt"/>
                          <a:ea typeface="Aptos" panose="020B0004020202020204" pitchFamily="34" charset="0"/>
                          <a:cs typeface="Times New Roman" panose="02020603050405020304" pitchFamily="18" charset="0"/>
                        </a:rPr>
                        <a:t>-1.000</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FF"/>
                    </a:solidFill>
                  </a:tcPr>
                </a:tc>
                <a:tc>
                  <a:txBody>
                    <a:bodyPr/>
                    <a:lstStyle/>
                    <a:p>
                      <a:pPr algn="ctr">
                        <a:lnSpc>
                          <a:spcPct val="115000"/>
                        </a:lnSpc>
                        <a:spcAft>
                          <a:spcPts val="800"/>
                        </a:spcAft>
                      </a:pPr>
                      <a:r>
                        <a:rPr lang="sr-Cyrl-RS" sz="1600" kern="100" dirty="0">
                          <a:effectLst/>
                          <a:latin typeface="+mn-lt"/>
                          <a:ea typeface="Aptos" panose="020B0004020202020204" pitchFamily="34" charset="0"/>
                          <a:cs typeface="Times New Roman" panose="02020603050405020304" pitchFamily="18" charset="0"/>
                        </a:rPr>
                        <a:t> </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ash"/>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pattFill prst="dnDiag">
                      <a:fgClr>
                        <a:srgbClr val="FFFFFF"/>
                      </a:fgClr>
                      <a:bgClr>
                        <a:srgbClr val="9AA5AF"/>
                      </a:bgClr>
                    </a:pattFill>
                  </a:tcPr>
                </a:tc>
                <a:tc>
                  <a:txBody>
                    <a:bodyPr/>
                    <a:lstStyle/>
                    <a:p>
                      <a:pPr>
                        <a:lnSpc>
                          <a:spcPct val="115000"/>
                        </a:lnSpc>
                        <a:spcAft>
                          <a:spcPts val="800"/>
                        </a:spcAft>
                      </a:pPr>
                      <a:r>
                        <a:rPr lang="sr-Cyrl-RS" sz="1600" kern="100" dirty="0">
                          <a:effectLst/>
                          <a:latin typeface="+mn-lt"/>
                          <a:ea typeface="Aptos" panose="020B0004020202020204" pitchFamily="34" charset="0"/>
                          <a:cs typeface="Times New Roman" panose="02020603050405020304" pitchFamily="18" charset="0"/>
                        </a:rPr>
                        <a:t> </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dash"/>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FF"/>
                    </a:solidFill>
                  </a:tcPr>
                </a:tc>
                <a:extLst>
                  <a:ext uri="{0D108BD9-81ED-4DB2-BD59-A6C34878D82A}">
                    <a16:rowId xmlns:a16="http://schemas.microsoft.com/office/drawing/2014/main" val="2121798203"/>
                  </a:ext>
                </a:extLst>
              </a:tr>
            </a:tbl>
          </a:graphicData>
        </a:graphic>
      </p:graphicFrame>
    </p:spTree>
    <p:extLst>
      <p:ext uri="{BB962C8B-B14F-4D97-AF65-F5344CB8AC3E}">
        <p14:creationId xmlns:p14="http://schemas.microsoft.com/office/powerpoint/2010/main" val="368845460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A picture containing black, table, sitting, white&#10;&#10;Description automatically generated">
            <a:extLst>
              <a:ext uri="{FF2B5EF4-FFF2-40B4-BE49-F238E27FC236}">
                <a16:creationId xmlns:a16="http://schemas.microsoft.com/office/drawing/2014/main" id="{8F0CF24B-9822-446A-A840-7AECF8A2E36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1" y="10510"/>
            <a:ext cx="12185904" cy="6858000"/>
          </a:xfrm>
          <a:prstGeom prst="rect">
            <a:avLst/>
          </a:prstGeom>
        </p:spPr>
      </p:pic>
      <p:sp>
        <p:nvSpPr>
          <p:cNvPr id="3" name="object 3"/>
          <p:cNvSpPr txBox="1"/>
          <p:nvPr/>
        </p:nvSpPr>
        <p:spPr>
          <a:xfrm>
            <a:off x="2316239" y="4270903"/>
            <a:ext cx="7553325" cy="174471"/>
          </a:xfrm>
          <a:prstGeom prst="rect">
            <a:avLst/>
          </a:prstGeom>
        </p:spPr>
        <p:txBody>
          <a:bodyPr vert="horz" wrap="square" lIns="0" tIns="11430" rIns="0" bIns="0" rtlCol="0">
            <a:spAutoFit/>
          </a:bodyPr>
          <a:lstStyle/>
          <a:p>
            <a:pPr marL="12700" marR="5080" indent="635" algn="ctr">
              <a:lnSpc>
                <a:spcPct val="102600"/>
              </a:lnSpc>
              <a:spcBef>
                <a:spcPts val="90"/>
              </a:spcBef>
            </a:pPr>
            <a:endParaRPr sz="1100" dirty="0">
              <a:latin typeface="Arial"/>
              <a:cs typeface="Arial"/>
            </a:endParaRPr>
          </a:p>
        </p:txBody>
      </p:sp>
      <p:sp>
        <p:nvSpPr>
          <p:cNvPr id="9" name="object 2">
            <a:extLst>
              <a:ext uri="{FF2B5EF4-FFF2-40B4-BE49-F238E27FC236}">
                <a16:creationId xmlns:a16="http://schemas.microsoft.com/office/drawing/2014/main" id="{7277C748-0E8F-4DEE-A5E6-C697FB6F8073}"/>
              </a:ext>
            </a:extLst>
          </p:cNvPr>
          <p:cNvSpPr txBox="1">
            <a:spLocks noGrp="1"/>
          </p:cNvSpPr>
          <p:nvPr>
            <p:ph type="title"/>
          </p:nvPr>
        </p:nvSpPr>
        <p:spPr>
          <a:xfrm>
            <a:off x="152400" y="1195828"/>
            <a:ext cx="11887200" cy="5367495"/>
          </a:xfrm>
          <a:prstGeom prst="rect">
            <a:avLst/>
          </a:prstGeom>
        </p:spPr>
        <p:txBody>
          <a:bodyPr vert="horz" wrap="square" lIns="0" tIns="12065" rIns="0" bIns="0" rtlCol="0">
            <a:spAutoFit/>
          </a:bodyPr>
          <a:lstStyle/>
          <a:p>
            <a:pPr marL="12065" marR="5080" algn="ctr" rtl="0">
              <a:lnSpc>
                <a:spcPct val="100299"/>
              </a:lnSpc>
              <a:spcBef>
                <a:spcPts val="95"/>
              </a:spcBef>
            </a:pPr>
            <a:r>
              <a:rPr lang="sr-Latn-RS" sz="2800" kern="1200" dirty="0">
                <a:solidFill>
                  <a:schemeClr val="bg1"/>
                </a:solidFill>
                <a:latin typeface="Calibri Light" panose="020F0302020204030204"/>
              </a:rPr>
              <a:t/>
            </a:r>
            <a:br>
              <a:rPr lang="sr-Latn-RS" sz="2800" kern="1200" dirty="0">
                <a:solidFill>
                  <a:schemeClr val="bg1"/>
                </a:solidFill>
                <a:latin typeface="Calibri Light" panose="020F0302020204030204"/>
              </a:rPr>
            </a:br>
            <a:r>
              <a:rPr lang="ru-RU" sz="2800" kern="1200" dirty="0">
                <a:solidFill>
                  <a:schemeClr val="bg1"/>
                </a:solidFill>
                <a:latin typeface="Calibri Light" panose="020F0302020204030204"/>
              </a:rPr>
              <a:t/>
            </a:r>
            <a:br>
              <a:rPr lang="ru-RU" sz="2800" kern="1200" dirty="0">
                <a:solidFill>
                  <a:schemeClr val="bg1"/>
                </a:solidFill>
                <a:latin typeface="Calibri Light" panose="020F0302020204030204"/>
              </a:rPr>
            </a:br>
            <a:r>
              <a:rPr lang="sr-Cyrl-RS" sz="4400" kern="1200" dirty="0">
                <a:solidFill>
                  <a:schemeClr val="bg1"/>
                </a:solidFill>
                <a:latin typeface="Calibri Light" panose="020F0302020204030204"/>
              </a:rPr>
              <a:t/>
            </a:r>
            <a:br>
              <a:rPr lang="sr-Cyrl-RS" sz="4400" kern="1200" dirty="0">
                <a:solidFill>
                  <a:schemeClr val="bg1"/>
                </a:solidFill>
                <a:latin typeface="Calibri Light" panose="020F0302020204030204"/>
              </a:rPr>
            </a:br>
            <a:r>
              <a:rPr lang="sr-Cyrl-RS" sz="3200" dirty="0">
                <a:solidFill>
                  <a:schemeClr val="bg1"/>
                </a:solidFill>
                <a:latin typeface="+mj-lt"/>
              </a:rPr>
              <a:t>Хвала на пажњи!</a:t>
            </a:r>
            <a:r>
              <a:rPr lang="sr-Latn-RS" sz="4400" kern="1200" dirty="0">
                <a:solidFill>
                  <a:schemeClr val="bg1"/>
                </a:solidFill>
                <a:latin typeface="+mj-lt"/>
              </a:rPr>
              <a:t/>
            </a:r>
            <a:br>
              <a:rPr lang="sr-Latn-RS" sz="4400" kern="1200" dirty="0">
                <a:solidFill>
                  <a:schemeClr val="bg1"/>
                </a:solidFill>
                <a:latin typeface="+mj-lt"/>
              </a:rPr>
            </a:br>
            <a:r>
              <a:rPr lang="sr-Latn-RS" sz="4400" kern="1200" dirty="0">
                <a:solidFill>
                  <a:schemeClr val="bg1"/>
                </a:solidFill>
                <a:latin typeface="Calibri Light" panose="020F0302020204030204"/>
              </a:rPr>
              <a:t/>
            </a:r>
            <a:br>
              <a:rPr lang="sr-Latn-RS" sz="4400" kern="1200" dirty="0">
                <a:solidFill>
                  <a:schemeClr val="bg1"/>
                </a:solidFill>
                <a:latin typeface="Calibri Light" panose="020F0302020204030204"/>
              </a:rPr>
            </a:br>
            <a:r>
              <a:rPr lang="sr-Latn-RS" sz="4400" kern="1200" dirty="0">
                <a:solidFill>
                  <a:schemeClr val="bg1"/>
                </a:solidFill>
                <a:latin typeface="Calibri Light" panose="020F0302020204030204"/>
              </a:rPr>
              <a:t/>
            </a:r>
            <a:br>
              <a:rPr lang="sr-Latn-RS" sz="4400" kern="1200" dirty="0">
                <a:solidFill>
                  <a:schemeClr val="bg1"/>
                </a:solidFill>
                <a:latin typeface="Calibri Light" panose="020F0302020204030204"/>
              </a:rPr>
            </a:br>
            <a:r>
              <a:rPr lang="sr-Latn-RS" sz="4400" kern="1200" dirty="0">
                <a:solidFill>
                  <a:schemeClr val="bg1"/>
                </a:solidFill>
                <a:latin typeface="Calibri Light" panose="020F0302020204030204"/>
              </a:rPr>
              <a:t/>
            </a:r>
            <a:br>
              <a:rPr lang="sr-Latn-RS" sz="4400" kern="1200" dirty="0">
                <a:solidFill>
                  <a:schemeClr val="bg1"/>
                </a:solidFill>
                <a:latin typeface="Calibri Light" panose="020F0302020204030204"/>
              </a:rPr>
            </a:br>
            <a:r>
              <a:rPr lang="sr-Cyrl-RS" sz="3200" dirty="0">
                <a:latin typeface="Calibri Light" panose="020F0302020204030204" pitchFamily="34" charset="0"/>
                <a:cs typeface="Calibri Light" panose="020F0302020204030204" pitchFamily="34" charset="0"/>
              </a:rPr>
              <a:t/>
            </a:r>
            <a:br>
              <a:rPr lang="sr-Cyrl-RS" sz="3200" dirty="0">
                <a:latin typeface="Calibri Light" panose="020F0302020204030204" pitchFamily="34" charset="0"/>
                <a:cs typeface="Calibri Light" panose="020F0302020204030204" pitchFamily="34" charset="0"/>
              </a:rPr>
            </a:br>
            <a:r>
              <a:rPr lang="sr-Cyrl-RS" sz="3200" dirty="0">
                <a:latin typeface="Calibri Light" panose="020F0302020204030204" pitchFamily="34" charset="0"/>
                <a:cs typeface="Calibri Light" panose="020F0302020204030204" pitchFamily="34" charset="0"/>
              </a:rPr>
              <a:t/>
            </a:r>
            <a:br>
              <a:rPr lang="sr-Cyrl-RS" sz="3200" dirty="0">
                <a:latin typeface="Calibri Light" panose="020F0302020204030204" pitchFamily="34" charset="0"/>
                <a:cs typeface="Calibri Light" panose="020F0302020204030204" pitchFamily="34" charset="0"/>
              </a:rPr>
            </a:br>
            <a:endParaRPr lang="en-US" sz="2000" dirty="0">
              <a:solidFill>
                <a:schemeClr val="bg1"/>
              </a:solidFill>
              <a:latin typeface="Segoe UI" panose="020B0502040204020203" pitchFamily="34" charset="0"/>
              <a:cs typeface="Segoe UI" panose="020B0502040204020203" pitchFamily="34" charset="0"/>
            </a:endParaRPr>
          </a:p>
        </p:txBody>
      </p:sp>
      <p:cxnSp>
        <p:nvCxnSpPr>
          <p:cNvPr id="8" name="Straight Connector 7" descr="text divider">
            <a:extLst>
              <a:ext uri="{FF2B5EF4-FFF2-40B4-BE49-F238E27FC236}">
                <a16:creationId xmlns:a16="http://schemas.microsoft.com/office/drawing/2014/main" id="{CD08664B-A8C8-4FF6-A0C7-079132AC409B}"/>
              </a:ext>
            </a:extLst>
          </p:cNvPr>
          <p:cNvCxnSpPr>
            <a:cxnSpLocks/>
          </p:cNvCxnSpPr>
          <p:nvPr/>
        </p:nvCxnSpPr>
        <p:spPr>
          <a:xfrm>
            <a:off x="914400" y="3429000"/>
            <a:ext cx="10439400"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pic>
        <p:nvPicPr>
          <p:cNvPr id="10" name="Graphic 3">
            <a:extLst>
              <a:ext uri="{FF2B5EF4-FFF2-40B4-BE49-F238E27FC236}">
                <a16:creationId xmlns:a16="http://schemas.microsoft.com/office/drawing/2014/main" id="{543EF52B-6DBD-FDFD-9428-65C50A585BAA}"/>
              </a:ext>
            </a:extLst>
          </p:cNvPr>
          <p:cNvPicPr>
            <a:picLocks noChangeAspect="1"/>
          </p:cNvPicPr>
          <p:nvPr/>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xmlns="" r:embed="rId5"/>
              </a:ext>
            </a:extLst>
          </a:blip>
          <a:stretch>
            <a:fillRect/>
          </a:stretch>
        </p:blipFill>
        <p:spPr>
          <a:xfrm>
            <a:off x="76200" y="6434823"/>
            <a:ext cx="1476386" cy="321471"/>
          </a:xfrm>
          <a:prstGeom prst="rect">
            <a:avLst/>
          </a:prstGeom>
        </p:spPr>
      </p:pic>
      <p:grpSp>
        <p:nvGrpSpPr>
          <p:cNvPr id="11" name="Group 10"/>
          <p:cNvGrpSpPr/>
          <p:nvPr/>
        </p:nvGrpSpPr>
        <p:grpSpPr>
          <a:xfrm>
            <a:off x="9601200" y="6069129"/>
            <a:ext cx="2478734" cy="718771"/>
            <a:chOff x="9533545" y="6125414"/>
            <a:chExt cx="2420723" cy="618819"/>
          </a:xfrm>
        </p:grpSpPr>
        <p:sp>
          <p:nvSpPr>
            <p:cNvPr id="12" name="TextBox 11"/>
            <p:cNvSpPr txBox="1"/>
            <p:nvPr/>
          </p:nvSpPr>
          <p:spPr>
            <a:xfrm>
              <a:off x="9904733" y="6293426"/>
              <a:ext cx="2049535" cy="397466"/>
            </a:xfrm>
            <a:prstGeom prst="rect">
              <a:avLst/>
            </a:prstGeom>
            <a:noFill/>
          </p:spPr>
          <p:txBody>
            <a:bodyPr wrap="none" rtlCol="0">
              <a:spAutoFit/>
            </a:bodyPr>
            <a:lstStyle/>
            <a:p>
              <a:r>
                <a:rPr lang="sr-Latn-RS" sz="1200" b="1" dirty="0">
                  <a:solidFill>
                    <a:schemeClr val="bg1"/>
                  </a:solidFill>
                  <a:latin typeface="Segoe UI" panose="020B0502040204020203" pitchFamily="34" charset="0"/>
                  <a:cs typeface="Segoe UI" panose="020B0502040204020203" pitchFamily="34" charset="0"/>
                </a:rPr>
                <a:t>M</a:t>
              </a:r>
              <a:r>
                <a:rPr lang="sr-Cyrl-RS" sz="1200" b="1" dirty="0" err="1">
                  <a:solidFill>
                    <a:schemeClr val="bg1"/>
                  </a:solidFill>
                  <a:latin typeface="Segoe UI" panose="020B0502040204020203" pitchFamily="34" charset="0"/>
                  <a:cs typeface="Segoe UI" panose="020B0502040204020203" pitchFamily="34" charset="0"/>
                </a:rPr>
                <a:t>инистарство</a:t>
              </a:r>
              <a:r>
                <a:rPr lang="sr-Cyrl-RS" sz="1200" b="1" dirty="0">
                  <a:solidFill>
                    <a:schemeClr val="bg1"/>
                  </a:solidFill>
                  <a:latin typeface="Segoe UI" panose="020B0502040204020203" pitchFamily="34" charset="0"/>
                  <a:cs typeface="Segoe UI" panose="020B0502040204020203" pitchFamily="34" charset="0"/>
                </a:rPr>
                <a:t> финансија</a:t>
              </a:r>
            </a:p>
            <a:p>
              <a:r>
                <a:rPr lang="sr-Cyrl-RS" sz="1200" dirty="0">
                  <a:solidFill>
                    <a:schemeClr val="bg1"/>
                  </a:solidFill>
                  <a:latin typeface="Segoe UI" panose="020B0502040204020203" pitchFamily="34" charset="0"/>
                  <a:cs typeface="Segoe UI" panose="020B0502040204020203" pitchFamily="34" charset="0"/>
                </a:rPr>
                <a:t>Република Србија</a:t>
              </a:r>
              <a:endParaRPr lang="en-US" sz="1200" dirty="0">
                <a:solidFill>
                  <a:schemeClr val="bg1"/>
                </a:solidFill>
                <a:latin typeface="Segoe UI" panose="020B0502040204020203" pitchFamily="34" charset="0"/>
                <a:cs typeface="Segoe UI" panose="020B0502040204020203" pitchFamily="34" charset="0"/>
              </a:endParaRPr>
            </a:p>
          </p:txBody>
        </p:sp>
        <p:sp>
          <p:nvSpPr>
            <p:cNvPr id="15" name="object 4">
              <a:extLst>
                <a:ext uri="{FF2B5EF4-FFF2-40B4-BE49-F238E27FC236}">
                  <a16:creationId xmlns:a16="http://schemas.microsoft.com/office/drawing/2014/main" id="{13AC17B6-0B84-4F11-A956-D77ABFC45E4A}"/>
                </a:ext>
              </a:extLst>
            </p:cNvPr>
            <p:cNvSpPr/>
            <p:nvPr/>
          </p:nvSpPr>
          <p:spPr>
            <a:xfrm>
              <a:off x="9533545" y="6125414"/>
              <a:ext cx="377437" cy="618819"/>
            </a:xfrm>
            <a:prstGeom prst="rect">
              <a:avLst/>
            </a:prstGeom>
            <a:blipFill>
              <a:blip r:embed="rId6" cstate="print"/>
              <a:stretch>
                <a:fillRect/>
              </a:stretch>
            </a:blipFill>
          </p:spPr>
          <p:txBody>
            <a:bodyPr wrap="square" lIns="0" tIns="0" rIns="0" bIns="0" rtlCol="0"/>
            <a:lstStyle/>
            <a:p>
              <a:endParaRPr dirty="0"/>
            </a:p>
          </p:txBody>
        </p:sp>
      </p:grpSp>
      <p:grpSp>
        <p:nvGrpSpPr>
          <p:cNvPr id="13" name="Group 12"/>
          <p:cNvGrpSpPr/>
          <p:nvPr/>
        </p:nvGrpSpPr>
        <p:grpSpPr>
          <a:xfrm>
            <a:off x="0" y="6266788"/>
            <a:ext cx="2317730" cy="591212"/>
            <a:chOff x="0" y="6284407"/>
            <a:chExt cx="2317730" cy="591212"/>
          </a:xfrm>
        </p:grpSpPr>
        <p:pic>
          <p:nvPicPr>
            <p:cNvPr id="14" name="Picture 13"/>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0" y="6284407"/>
              <a:ext cx="1057017" cy="591212"/>
            </a:xfrm>
            <a:prstGeom prst="rect">
              <a:avLst/>
            </a:prstGeom>
            <a:pattFill prst="pct5">
              <a:fgClr>
                <a:schemeClr val="bg1"/>
              </a:fgClr>
              <a:bgClr>
                <a:schemeClr val="bg1"/>
              </a:bgClr>
            </a:pattFill>
            <a:ln>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p:spPr>
        </p:pic>
        <p:pic>
          <p:nvPicPr>
            <p:cNvPr id="16" name="Picture 1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057017" y="6284407"/>
              <a:ext cx="1260713" cy="591212"/>
            </a:xfrm>
            <a:prstGeom prst="rect">
              <a:avLst/>
            </a:prstGeom>
            <a:pattFill prst="pct5">
              <a:fgClr>
                <a:schemeClr val="bg1"/>
              </a:fgClr>
              <a:bgClr>
                <a:schemeClr val="bg1"/>
              </a:bgClr>
            </a:pattFill>
            <a:ln>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p:spPr>
        </p:pic>
      </p:grpSp>
    </p:spTree>
    <p:extLst>
      <p:ext uri="{BB962C8B-B14F-4D97-AF65-F5344CB8AC3E}">
        <p14:creationId xmlns:p14="http://schemas.microsoft.com/office/powerpoint/2010/main" val="7625549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12192000" cy="1475709"/>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sr-Cyrl-RS" sz="4000" b="1" dirty="0">
                <a:solidFill>
                  <a:prstClr val="white"/>
                </a:solidFill>
              </a:rPr>
              <a:t>Ко има обавезу електронског евидентирања </a:t>
            </a:r>
          </a:p>
          <a:p>
            <a:pPr lvl="0" algn="ctr"/>
            <a:r>
              <a:rPr lang="sr-Cyrl-RS" sz="4000" b="1" dirty="0">
                <a:solidFill>
                  <a:prstClr val="white"/>
                </a:solidFill>
              </a:rPr>
              <a:t>претходног пореза?</a:t>
            </a:r>
            <a:endParaRPr lang="en-US" b="1" dirty="0">
              <a:solidFill>
                <a:prstClr val="white"/>
              </a:solidFill>
            </a:endParaRPr>
          </a:p>
        </p:txBody>
      </p:sp>
      <p:sp>
        <p:nvSpPr>
          <p:cNvPr id="6" name="Rectangle 5"/>
          <p:cNvSpPr/>
          <p:nvPr/>
        </p:nvSpPr>
        <p:spPr>
          <a:xfrm>
            <a:off x="6139892" y="2115290"/>
            <a:ext cx="6096000" cy="369332"/>
          </a:xfrm>
          <a:prstGeom prst="rect">
            <a:avLst/>
          </a:prstGeom>
        </p:spPr>
        <p:txBody>
          <a:bodyPr>
            <a:spAutoFit/>
          </a:bodyPr>
          <a:lstStyle/>
          <a:p>
            <a:endParaRPr lang="en-GB" dirty="0"/>
          </a:p>
        </p:txBody>
      </p:sp>
      <p:sp>
        <p:nvSpPr>
          <p:cNvPr id="66" name="Title 1">
            <a:extLst>
              <a:ext uri="{FF2B5EF4-FFF2-40B4-BE49-F238E27FC236}">
                <a16:creationId xmlns:a16="http://schemas.microsoft.com/office/drawing/2014/main" id="{5AD28E00-7369-9A02-3316-CA21002F8B27}"/>
              </a:ext>
            </a:extLst>
          </p:cNvPr>
          <p:cNvSpPr txBox="1">
            <a:spLocks/>
          </p:cNvSpPr>
          <p:nvPr/>
        </p:nvSpPr>
        <p:spPr>
          <a:xfrm>
            <a:off x="1582872" y="539800"/>
            <a:ext cx="8631115"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endParaRPr kumimoji="0" lang="sr-Latn-RS" sz="3200" b="1" i="0" u="none" strike="noStrike" kern="1200" cap="none" spc="0" normalizeH="0" baseline="0" noProof="0" dirty="0">
              <a:ln>
                <a:noFill/>
              </a:ln>
              <a:solidFill>
                <a:schemeClr val="bg1"/>
              </a:solidFill>
              <a:effectLst/>
              <a:uLnTx/>
              <a:uFillTx/>
              <a:latin typeface="Calibri Light" panose="020F0302020204030204"/>
              <a:ea typeface="+mj-ea"/>
              <a:cs typeface="+mj-cs"/>
            </a:endParaRPr>
          </a:p>
        </p:txBody>
      </p:sp>
      <p:sp>
        <p:nvSpPr>
          <p:cNvPr id="68" name="TextBox 67">
            <a:extLst>
              <a:ext uri="{FF2B5EF4-FFF2-40B4-BE49-F238E27FC236}">
                <a16:creationId xmlns:a16="http://schemas.microsoft.com/office/drawing/2014/main" id="{F7BAFA18-421A-6DC9-C64B-492848849451}"/>
              </a:ext>
            </a:extLst>
          </p:cNvPr>
          <p:cNvSpPr txBox="1"/>
          <p:nvPr/>
        </p:nvSpPr>
        <p:spPr>
          <a:xfrm>
            <a:off x="288865" y="1775771"/>
            <a:ext cx="11582400" cy="3046988"/>
          </a:xfrm>
          <a:prstGeom prst="rect">
            <a:avLst/>
          </a:prstGeom>
          <a:noFill/>
        </p:spPr>
        <p:txBody>
          <a:bodyPr wrap="square">
            <a:spAutoFit/>
          </a:bodyPr>
          <a:lstStyle/>
          <a:p>
            <a:pPr marL="361950" indent="-361950" algn="just">
              <a:buFont typeface="Arial" panose="020B0604020202020204" pitchFamily="34" charset="0"/>
              <a:buChar char="•"/>
            </a:pPr>
            <a:r>
              <a:rPr lang="ru-RU" sz="2400" dirty="0">
                <a:solidFill>
                  <a:schemeClr val="tx2"/>
                </a:solidFill>
              </a:rPr>
              <a:t>Обавезу електронског евидентирања претходног пореза има искључиво обвезник ПДВ.</a:t>
            </a:r>
          </a:p>
          <a:p>
            <a:pPr marL="361950" indent="-361950" algn="just">
              <a:buFont typeface="Arial" panose="020B0604020202020204" pitchFamily="34" charset="0"/>
              <a:buChar char="•"/>
            </a:pPr>
            <a:endParaRPr lang="ru-RU" sz="2400" dirty="0">
              <a:solidFill>
                <a:schemeClr val="tx2"/>
              </a:solidFill>
            </a:endParaRPr>
          </a:p>
          <a:p>
            <a:pPr marL="361950" indent="-361950" algn="just">
              <a:buFont typeface="Arial" panose="020B0604020202020204" pitchFamily="34" charset="0"/>
              <a:buChar char="•"/>
            </a:pPr>
            <a:r>
              <a:rPr lang="ru-RU" sz="2400" dirty="0">
                <a:solidFill>
                  <a:schemeClr val="tx2"/>
                </a:solidFill>
              </a:rPr>
              <a:t>Ова обавеза постоји независно од тога да ли обвезник ПДВ може у складу са Законом о ПДВ да оствари право на одбитак претходног пореза.</a:t>
            </a:r>
          </a:p>
          <a:p>
            <a:pPr marL="361950" indent="-361950" algn="just">
              <a:buFont typeface="Arial" panose="020B0604020202020204" pitchFamily="34" charset="0"/>
              <a:buChar char="•"/>
            </a:pPr>
            <a:endParaRPr lang="ru-RU" sz="2400" dirty="0">
              <a:solidFill>
                <a:schemeClr val="tx2"/>
              </a:solidFill>
            </a:endParaRPr>
          </a:p>
          <a:p>
            <a:pPr marL="361950" indent="-361950" algn="just">
              <a:buFont typeface="Arial" panose="020B0604020202020204" pitchFamily="34" charset="0"/>
              <a:buChar char="•"/>
            </a:pPr>
            <a:r>
              <a:rPr lang="ru-RU" sz="2400" dirty="0">
                <a:solidFill>
                  <a:schemeClr val="tx2"/>
                </a:solidFill>
              </a:rPr>
              <a:t>Лица која су корисници СЕФ-а, а нису обвезници ПДВ, немају обавезу електронског евидентирања претходног пореза.</a:t>
            </a:r>
          </a:p>
        </p:txBody>
      </p:sp>
      <p:pic>
        <p:nvPicPr>
          <p:cNvPr id="13" name="Graphic 3">
            <a:extLst>
              <a:ext uri="{FF2B5EF4-FFF2-40B4-BE49-F238E27FC236}">
                <a16:creationId xmlns:a16="http://schemas.microsoft.com/office/drawing/2014/main" id="{543EF52B-6DBD-FDFD-9428-65C50A585BAA}"/>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a:off x="76200" y="6434823"/>
            <a:ext cx="1476386" cy="321471"/>
          </a:xfrm>
          <a:prstGeom prst="rect">
            <a:avLst/>
          </a:prstGeom>
        </p:spPr>
      </p:pic>
      <p:grpSp>
        <p:nvGrpSpPr>
          <p:cNvPr id="14" name="Group 13"/>
          <p:cNvGrpSpPr/>
          <p:nvPr/>
        </p:nvGrpSpPr>
        <p:grpSpPr>
          <a:xfrm>
            <a:off x="9601200" y="6069131"/>
            <a:ext cx="2529027" cy="731383"/>
            <a:chOff x="9533545" y="6125414"/>
            <a:chExt cx="2469839" cy="629677"/>
          </a:xfrm>
        </p:grpSpPr>
        <p:sp>
          <p:nvSpPr>
            <p:cNvPr id="15" name="TextBox 14"/>
            <p:cNvSpPr txBox="1"/>
            <p:nvPr/>
          </p:nvSpPr>
          <p:spPr>
            <a:xfrm>
              <a:off x="9904733" y="6293426"/>
              <a:ext cx="2098651" cy="461665"/>
            </a:xfrm>
            <a:prstGeom prst="rect">
              <a:avLst/>
            </a:prstGeom>
            <a:noFill/>
          </p:spPr>
          <p:txBody>
            <a:bodyPr wrap="none" rtlCol="0">
              <a:spAutoFit/>
            </a:bodyPr>
            <a:lstStyle/>
            <a:p>
              <a:r>
                <a:rPr lang="sr-Latn-RS" sz="1200" b="1" dirty="0">
                  <a:latin typeface="Segoe UI" panose="020B0502040204020203" pitchFamily="34" charset="0"/>
                  <a:cs typeface="Segoe UI" panose="020B0502040204020203" pitchFamily="34" charset="0"/>
                </a:rPr>
                <a:t>M</a:t>
              </a:r>
              <a:r>
                <a:rPr lang="sr-Cyrl-RS" sz="1200" b="1" dirty="0" err="1">
                  <a:latin typeface="Segoe UI" panose="020B0502040204020203" pitchFamily="34" charset="0"/>
                  <a:cs typeface="Segoe UI" panose="020B0502040204020203" pitchFamily="34" charset="0"/>
                </a:rPr>
                <a:t>инистарство</a:t>
              </a:r>
              <a:r>
                <a:rPr lang="sr-Cyrl-RS" sz="1200" b="1" dirty="0">
                  <a:latin typeface="Segoe UI" panose="020B0502040204020203" pitchFamily="34" charset="0"/>
                  <a:cs typeface="Segoe UI" panose="020B0502040204020203" pitchFamily="34" charset="0"/>
                </a:rPr>
                <a:t> финансија</a:t>
              </a:r>
            </a:p>
            <a:p>
              <a:r>
                <a:rPr lang="sr-Cyrl-RS" sz="1200" dirty="0">
                  <a:latin typeface="Segoe UI" panose="020B0502040204020203" pitchFamily="34" charset="0"/>
                  <a:cs typeface="Segoe UI" panose="020B0502040204020203" pitchFamily="34" charset="0"/>
                </a:rPr>
                <a:t>Република Србија</a:t>
              </a:r>
              <a:endParaRPr lang="en-US" sz="1200" dirty="0">
                <a:latin typeface="Segoe UI" panose="020B0502040204020203" pitchFamily="34" charset="0"/>
                <a:cs typeface="Segoe UI" panose="020B0502040204020203" pitchFamily="34" charset="0"/>
              </a:endParaRPr>
            </a:p>
          </p:txBody>
        </p:sp>
        <p:sp>
          <p:nvSpPr>
            <p:cNvPr id="16" name="object 4">
              <a:extLst>
                <a:ext uri="{FF2B5EF4-FFF2-40B4-BE49-F238E27FC236}">
                  <a16:creationId xmlns:a16="http://schemas.microsoft.com/office/drawing/2014/main" id="{13AC17B6-0B84-4F11-A956-D77ABFC45E4A}"/>
                </a:ext>
              </a:extLst>
            </p:cNvPr>
            <p:cNvSpPr/>
            <p:nvPr/>
          </p:nvSpPr>
          <p:spPr>
            <a:xfrm>
              <a:off x="9533545" y="6125414"/>
              <a:ext cx="377437" cy="618819"/>
            </a:xfrm>
            <a:prstGeom prst="rect">
              <a:avLst/>
            </a:prstGeom>
            <a:blipFill>
              <a:blip r:embed="rId4" cstate="print"/>
              <a:stretch>
                <a:fillRect/>
              </a:stretch>
            </a:blipFill>
          </p:spPr>
          <p:txBody>
            <a:bodyPr wrap="square" lIns="0" tIns="0" rIns="0" bIns="0" rtlCol="0"/>
            <a:lstStyle/>
            <a:p>
              <a:endParaRPr dirty="0"/>
            </a:p>
          </p:txBody>
        </p:sp>
      </p:grpSp>
      <p:grpSp>
        <p:nvGrpSpPr>
          <p:cNvPr id="10" name="Group 9"/>
          <p:cNvGrpSpPr/>
          <p:nvPr/>
        </p:nvGrpSpPr>
        <p:grpSpPr>
          <a:xfrm>
            <a:off x="0" y="6266788"/>
            <a:ext cx="2317730" cy="591212"/>
            <a:chOff x="0" y="6284407"/>
            <a:chExt cx="2317730" cy="591212"/>
          </a:xfrm>
        </p:grpSpPr>
        <p:pic>
          <p:nvPicPr>
            <p:cNvPr id="11" name="Picture 1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0" y="6284407"/>
              <a:ext cx="1057017" cy="591212"/>
            </a:xfrm>
            <a:prstGeom prst="rect">
              <a:avLst/>
            </a:prstGeom>
            <a:pattFill prst="pct5">
              <a:fgClr>
                <a:schemeClr val="bg1"/>
              </a:fgClr>
              <a:bgClr>
                <a:schemeClr val="bg1"/>
              </a:bgClr>
            </a:pattFill>
            <a:ln>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p:spPr>
        </p:pic>
        <p:pic>
          <p:nvPicPr>
            <p:cNvPr id="12" name="Picture 1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57017" y="6284407"/>
              <a:ext cx="1260713" cy="591212"/>
            </a:xfrm>
            <a:prstGeom prst="rect">
              <a:avLst/>
            </a:prstGeom>
            <a:pattFill prst="pct5">
              <a:fgClr>
                <a:schemeClr val="bg1"/>
              </a:fgClr>
              <a:bgClr>
                <a:schemeClr val="bg1"/>
              </a:bgClr>
            </a:pattFill>
            <a:ln>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p:spPr>
        </p:pic>
      </p:grpSp>
    </p:spTree>
    <p:extLst>
      <p:ext uri="{BB962C8B-B14F-4D97-AF65-F5344CB8AC3E}">
        <p14:creationId xmlns:p14="http://schemas.microsoft.com/office/powerpoint/2010/main" val="6822846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12192000" cy="1475709"/>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Cyrl-RS" sz="4000" b="1" dirty="0"/>
              <a:t>Како и када се врши електронско евидентирање претходног пореза?</a:t>
            </a:r>
            <a:endParaRPr lang="en-US" b="1" dirty="0"/>
          </a:p>
        </p:txBody>
      </p:sp>
      <p:sp>
        <p:nvSpPr>
          <p:cNvPr id="6" name="Rectangle 5"/>
          <p:cNvSpPr/>
          <p:nvPr/>
        </p:nvSpPr>
        <p:spPr>
          <a:xfrm>
            <a:off x="6139892" y="2115290"/>
            <a:ext cx="6096000" cy="369332"/>
          </a:xfrm>
          <a:prstGeom prst="rect">
            <a:avLst/>
          </a:prstGeom>
        </p:spPr>
        <p:txBody>
          <a:bodyPr>
            <a:spAutoFit/>
          </a:bodyPr>
          <a:lstStyle/>
          <a:p>
            <a:endParaRPr lang="en-GB" dirty="0"/>
          </a:p>
        </p:txBody>
      </p:sp>
      <p:sp>
        <p:nvSpPr>
          <p:cNvPr id="66" name="Title 1">
            <a:extLst>
              <a:ext uri="{FF2B5EF4-FFF2-40B4-BE49-F238E27FC236}">
                <a16:creationId xmlns:a16="http://schemas.microsoft.com/office/drawing/2014/main" id="{5AD28E00-7369-9A02-3316-CA21002F8B27}"/>
              </a:ext>
            </a:extLst>
          </p:cNvPr>
          <p:cNvSpPr txBox="1">
            <a:spLocks/>
          </p:cNvSpPr>
          <p:nvPr/>
        </p:nvSpPr>
        <p:spPr>
          <a:xfrm>
            <a:off x="1582872" y="539800"/>
            <a:ext cx="8631115"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endParaRPr kumimoji="0" lang="sr-Latn-RS" sz="3200" b="1" i="0" u="none" strike="noStrike" kern="1200" cap="none" spc="0" normalizeH="0" baseline="0" noProof="0" dirty="0">
              <a:ln>
                <a:noFill/>
              </a:ln>
              <a:solidFill>
                <a:schemeClr val="bg1"/>
              </a:solidFill>
              <a:effectLst/>
              <a:uLnTx/>
              <a:uFillTx/>
              <a:latin typeface="Calibri Light" panose="020F0302020204030204"/>
              <a:ea typeface="+mj-ea"/>
              <a:cs typeface="+mj-cs"/>
            </a:endParaRPr>
          </a:p>
        </p:txBody>
      </p:sp>
      <p:sp>
        <p:nvSpPr>
          <p:cNvPr id="68" name="TextBox 67">
            <a:extLst>
              <a:ext uri="{FF2B5EF4-FFF2-40B4-BE49-F238E27FC236}">
                <a16:creationId xmlns:a16="http://schemas.microsoft.com/office/drawing/2014/main" id="{F7BAFA18-421A-6DC9-C64B-492848849451}"/>
              </a:ext>
            </a:extLst>
          </p:cNvPr>
          <p:cNvSpPr txBox="1"/>
          <p:nvPr/>
        </p:nvSpPr>
        <p:spPr>
          <a:xfrm>
            <a:off x="288865" y="1775771"/>
            <a:ext cx="11582400" cy="6155531"/>
          </a:xfrm>
          <a:prstGeom prst="rect">
            <a:avLst/>
          </a:prstGeom>
          <a:noFill/>
        </p:spPr>
        <p:txBody>
          <a:bodyPr wrap="square">
            <a:spAutoFit/>
          </a:bodyPr>
          <a:lstStyle/>
          <a:p>
            <a:pPr marL="361950" indent="-361950" algn="just">
              <a:buFont typeface="Arial" panose="020B0604020202020204" pitchFamily="34" charset="0"/>
              <a:buChar char="•"/>
            </a:pPr>
            <a:r>
              <a:rPr lang="ru-RU" sz="2400" dirty="0">
                <a:solidFill>
                  <a:schemeClr val="tx2"/>
                </a:solidFill>
              </a:rPr>
              <a:t>Електронско евидентирање претходног пореза, укључујући и повећање, односно смањење, врши се збирно за порески период одређен Законом о ПДВ.</a:t>
            </a:r>
          </a:p>
          <a:p>
            <a:pPr marL="361950" indent="-361950" algn="just">
              <a:buFont typeface="Arial" panose="020B0604020202020204" pitchFamily="34" charset="0"/>
              <a:buChar char="•"/>
            </a:pPr>
            <a:endParaRPr lang="ru-RU" sz="1200" dirty="0"/>
          </a:p>
          <a:p>
            <a:pPr marL="361950" indent="-361950" algn="just">
              <a:buFont typeface="Arial" panose="020B0604020202020204" pitchFamily="34" charset="0"/>
              <a:buChar char="•"/>
            </a:pPr>
            <a:r>
              <a:rPr lang="ru-RU" sz="2400" dirty="0">
                <a:solidFill>
                  <a:schemeClr val="tx2"/>
                </a:solidFill>
              </a:rPr>
              <a:t>Електронско евидентирање претходног пореза врши се по истеку пореског периода, а најкасније </a:t>
            </a:r>
            <a:r>
              <a:rPr lang="ru-RU" sz="2400" dirty="0">
                <a:solidFill>
                  <a:srgbClr val="FF0000"/>
                </a:solidFill>
              </a:rPr>
              <a:t>12. дана </a:t>
            </a:r>
            <a:r>
              <a:rPr lang="ru-RU" sz="2400" dirty="0">
                <a:solidFill>
                  <a:schemeClr val="tx2"/>
                </a:solidFill>
              </a:rPr>
              <a:t>календарског месеца који следи пореском периоду за који се врши електронско евидентирање претходног пореза. </a:t>
            </a:r>
          </a:p>
          <a:p>
            <a:pPr marL="361950" indent="-361950" algn="just">
              <a:buFont typeface="Arial" panose="020B0604020202020204" pitchFamily="34" charset="0"/>
              <a:buChar char="•"/>
            </a:pPr>
            <a:endParaRPr lang="ru-RU" sz="1400" dirty="0">
              <a:solidFill>
                <a:schemeClr val="tx2"/>
              </a:solidFill>
            </a:endParaRPr>
          </a:p>
          <a:p>
            <a:pPr marL="361950" indent="-361950" algn="just">
              <a:buFont typeface="Arial" panose="020B0604020202020204" pitchFamily="34" charset="0"/>
              <a:buChar char="•"/>
            </a:pPr>
            <a:r>
              <a:rPr lang="ru-RU" sz="2400" dirty="0">
                <a:solidFill>
                  <a:schemeClr val="tx2"/>
                </a:solidFill>
              </a:rPr>
              <a:t>Електронско евидентирање претходног пореза врши се са стањем на дан који претходи дану електронског евидентирања претходног пореза,</a:t>
            </a:r>
            <a:r>
              <a:rPr lang="ru-RU" sz="2400" dirty="0"/>
              <a:t> </a:t>
            </a:r>
            <a:r>
              <a:rPr lang="ru-RU" sz="2400" dirty="0">
                <a:solidFill>
                  <a:srgbClr val="FF0000"/>
                </a:solidFill>
              </a:rPr>
              <a:t>а ако се врши после 10. дана календарског месеца који следи пореском периоду за који се врши електронско евидентирање претходног пореза (11. или 12. дана) врши се са стањем на 10. дан тог календарског месеца.</a:t>
            </a:r>
          </a:p>
          <a:p>
            <a:pPr marL="361950" indent="-361950" algn="just">
              <a:buFont typeface="Arial" panose="020B0604020202020204" pitchFamily="34" charset="0"/>
              <a:buChar char="•"/>
            </a:pPr>
            <a:endParaRPr lang="ru-RU" sz="2400" dirty="0">
              <a:solidFill>
                <a:srgbClr val="FF0000"/>
              </a:solidFill>
            </a:endParaRPr>
          </a:p>
          <a:p>
            <a:pPr marL="361950" indent="-361950" algn="just">
              <a:buFont typeface="Arial" panose="020B0604020202020204" pitchFamily="34" charset="0"/>
              <a:buChar char="•"/>
            </a:pPr>
            <a:endParaRPr lang="ru-RU" sz="2400" dirty="0">
              <a:solidFill>
                <a:srgbClr val="FF0000"/>
              </a:solidFill>
            </a:endParaRPr>
          </a:p>
          <a:p>
            <a:pPr marL="361950" indent="-361950" algn="just">
              <a:buFont typeface="Arial" panose="020B0604020202020204" pitchFamily="34" charset="0"/>
              <a:buChar char="•"/>
            </a:pPr>
            <a:endParaRPr lang="ru-RU" sz="2400" dirty="0">
              <a:solidFill>
                <a:srgbClr val="FF0000"/>
              </a:solidFill>
            </a:endParaRPr>
          </a:p>
          <a:p>
            <a:pPr marL="361950" indent="-361950" algn="just">
              <a:buFont typeface="Arial" panose="020B0604020202020204" pitchFamily="34" charset="0"/>
              <a:buChar char="•"/>
            </a:pPr>
            <a:endParaRPr lang="ru-RU" sz="2400" dirty="0">
              <a:solidFill>
                <a:srgbClr val="FF0000"/>
              </a:solidFill>
            </a:endParaRPr>
          </a:p>
          <a:p>
            <a:pPr algn="ctr"/>
            <a:endParaRPr lang="ru-RU" sz="3200" dirty="0"/>
          </a:p>
        </p:txBody>
      </p:sp>
      <p:pic>
        <p:nvPicPr>
          <p:cNvPr id="9" name="Graphic 3">
            <a:extLst>
              <a:ext uri="{FF2B5EF4-FFF2-40B4-BE49-F238E27FC236}">
                <a16:creationId xmlns:a16="http://schemas.microsoft.com/office/drawing/2014/main" id="{543EF52B-6DBD-FDFD-9428-65C50A585BAA}"/>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a:off x="76200" y="6434823"/>
            <a:ext cx="1476386" cy="321471"/>
          </a:xfrm>
          <a:prstGeom prst="rect">
            <a:avLst/>
          </a:prstGeom>
        </p:spPr>
      </p:pic>
      <p:grpSp>
        <p:nvGrpSpPr>
          <p:cNvPr id="10" name="Group 9"/>
          <p:cNvGrpSpPr/>
          <p:nvPr/>
        </p:nvGrpSpPr>
        <p:grpSpPr>
          <a:xfrm>
            <a:off x="9601200" y="6069131"/>
            <a:ext cx="2529027" cy="731383"/>
            <a:chOff x="9533545" y="6125414"/>
            <a:chExt cx="2469839" cy="629677"/>
          </a:xfrm>
        </p:grpSpPr>
        <p:sp>
          <p:nvSpPr>
            <p:cNvPr id="11" name="TextBox 10"/>
            <p:cNvSpPr txBox="1"/>
            <p:nvPr/>
          </p:nvSpPr>
          <p:spPr>
            <a:xfrm>
              <a:off x="9904733" y="6293426"/>
              <a:ext cx="2098651" cy="461665"/>
            </a:xfrm>
            <a:prstGeom prst="rect">
              <a:avLst/>
            </a:prstGeom>
            <a:noFill/>
          </p:spPr>
          <p:txBody>
            <a:bodyPr wrap="none" rtlCol="0">
              <a:spAutoFit/>
            </a:bodyPr>
            <a:lstStyle/>
            <a:p>
              <a:r>
                <a:rPr lang="sr-Latn-RS" sz="1200" b="1" dirty="0">
                  <a:latin typeface="Segoe UI" panose="020B0502040204020203" pitchFamily="34" charset="0"/>
                  <a:cs typeface="Segoe UI" panose="020B0502040204020203" pitchFamily="34" charset="0"/>
                </a:rPr>
                <a:t>M</a:t>
              </a:r>
              <a:r>
                <a:rPr lang="sr-Cyrl-RS" sz="1200" b="1" dirty="0" err="1">
                  <a:latin typeface="Segoe UI" panose="020B0502040204020203" pitchFamily="34" charset="0"/>
                  <a:cs typeface="Segoe UI" panose="020B0502040204020203" pitchFamily="34" charset="0"/>
                </a:rPr>
                <a:t>инистарство</a:t>
              </a:r>
              <a:r>
                <a:rPr lang="sr-Cyrl-RS" sz="1200" b="1" dirty="0">
                  <a:latin typeface="Segoe UI" panose="020B0502040204020203" pitchFamily="34" charset="0"/>
                  <a:cs typeface="Segoe UI" panose="020B0502040204020203" pitchFamily="34" charset="0"/>
                </a:rPr>
                <a:t> финансија</a:t>
              </a:r>
            </a:p>
            <a:p>
              <a:r>
                <a:rPr lang="sr-Cyrl-RS" sz="1200" dirty="0">
                  <a:latin typeface="Segoe UI" panose="020B0502040204020203" pitchFamily="34" charset="0"/>
                  <a:cs typeface="Segoe UI" panose="020B0502040204020203" pitchFamily="34" charset="0"/>
                </a:rPr>
                <a:t>Република Србија</a:t>
              </a:r>
              <a:endParaRPr lang="en-US" sz="1200" dirty="0">
                <a:latin typeface="Segoe UI" panose="020B0502040204020203" pitchFamily="34" charset="0"/>
                <a:cs typeface="Segoe UI" panose="020B0502040204020203" pitchFamily="34" charset="0"/>
              </a:endParaRPr>
            </a:p>
          </p:txBody>
        </p:sp>
        <p:sp>
          <p:nvSpPr>
            <p:cNvPr id="12" name="object 4">
              <a:extLst>
                <a:ext uri="{FF2B5EF4-FFF2-40B4-BE49-F238E27FC236}">
                  <a16:creationId xmlns:a16="http://schemas.microsoft.com/office/drawing/2014/main" id="{13AC17B6-0B84-4F11-A956-D77ABFC45E4A}"/>
                </a:ext>
              </a:extLst>
            </p:cNvPr>
            <p:cNvSpPr/>
            <p:nvPr/>
          </p:nvSpPr>
          <p:spPr>
            <a:xfrm>
              <a:off x="9533545" y="6125414"/>
              <a:ext cx="377437" cy="618819"/>
            </a:xfrm>
            <a:prstGeom prst="rect">
              <a:avLst/>
            </a:prstGeom>
            <a:blipFill>
              <a:blip r:embed="rId4" cstate="print"/>
              <a:stretch>
                <a:fillRect/>
              </a:stretch>
            </a:blipFill>
          </p:spPr>
          <p:txBody>
            <a:bodyPr wrap="square" lIns="0" tIns="0" rIns="0" bIns="0" rtlCol="0"/>
            <a:lstStyle/>
            <a:p>
              <a:endParaRPr dirty="0"/>
            </a:p>
          </p:txBody>
        </p:sp>
      </p:grpSp>
      <p:grpSp>
        <p:nvGrpSpPr>
          <p:cNvPr id="13" name="Group 12"/>
          <p:cNvGrpSpPr/>
          <p:nvPr/>
        </p:nvGrpSpPr>
        <p:grpSpPr>
          <a:xfrm>
            <a:off x="0" y="6266788"/>
            <a:ext cx="2317730" cy="591212"/>
            <a:chOff x="0" y="6284407"/>
            <a:chExt cx="2317730" cy="591212"/>
          </a:xfrm>
        </p:grpSpPr>
        <p:pic>
          <p:nvPicPr>
            <p:cNvPr id="14" name="Picture 1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0" y="6284407"/>
              <a:ext cx="1057017" cy="591212"/>
            </a:xfrm>
            <a:prstGeom prst="rect">
              <a:avLst/>
            </a:prstGeom>
            <a:pattFill prst="pct5">
              <a:fgClr>
                <a:schemeClr val="bg1"/>
              </a:fgClr>
              <a:bgClr>
                <a:schemeClr val="bg1"/>
              </a:bgClr>
            </a:pattFill>
            <a:ln>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p:spPr>
        </p:pic>
        <p:pic>
          <p:nvPicPr>
            <p:cNvPr id="15" name="Picture 1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57017" y="6284407"/>
              <a:ext cx="1260713" cy="591212"/>
            </a:xfrm>
            <a:prstGeom prst="rect">
              <a:avLst/>
            </a:prstGeom>
            <a:pattFill prst="pct5">
              <a:fgClr>
                <a:schemeClr val="bg1"/>
              </a:fgClr>
              <a:bgClr>
                <a:schemeClr val="bg1"/>
              </a:bgClr>
            </a:pattFill>
            <a:ln>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p:spPr>
        </p:pic>
      </p:grpSp>
    </p:spTree>
    <p:extLst>
      <p:ext uri="{BB962C8B-B14F-4D97-AF65-F5344CB8AC3E}">
        <p14:creationId xmlns:p14="http://schemas.microsoft.com/office/powerpoint/2010/main" val="11944620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74E898-3C5E-C7C9-836C-FA33B81C0282}"/>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75173C18-B71C-7C8C-B30E-B27473AFEC5A}"/>
              </a:ext>
            </a:extLst>
          </p:cNvPr>
          <p:cNvSpPr/>
          <p:nvPr/>
        </p:nvSpPr>
        <p:spPr>
          <a:xfrm>
            <a:off x="0" y="0"/>
            <a:ext cx="12192000" cy="1475709"/>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Cyrl-RS" sz="4000" b="1" dirty="0"/>
              <a:t>Како и када се врши електронско евидентирање претходног пореза?</a:t>
            </a:r>
            <a:endParaRPr lang="en-US" b="1" dirty="0"/>
          </a:p>
        </p:txBody>
      </p:sp>
      <p:sp>
        <p:nvSpPr>
          <p:cNvPr id="6" name="Rectangle 5">
            <a:extLst>
              <a:ext uri="{FF2B5EF4-FFF2-40B4-BE49-F238E27FC236}">
                <a16:creationId xmlns:a16="http://schemas.microsoft.com/office/drawing/2014/main" id="{3CC38BD1-AD77-F5F5-C2E1-3546708840A7}"/>
              </a:ext>
            </a:extLst>
          </p:cNvPr>
          <p:cNvSpPr/>
          <p:nvPr/>
        </p:nvSpPr>
        <p:spPr>
          <a:xfrm>
            <a:off x="6139892" y="2115290"/>
            <a:ext cx="6096000" cy="369332"/>
          </a:xfrm>
          <a:prstGeom prst="rect">
            <a:avLst/>
          </a:prstGeom>
        </p:spPr>
        <p:txBody>
          <a:bodyPr>
            <a:spAutoFit/>
          </a:bodyPr>
          <a:lstStyle/>
          <a:p>
            <a:endParaRPr lang="en-GB" dirty="0"/>
          </a:p>
        </p:txBody>
      </p:sp>
      <p:sp>
        <p:nvSpPr>
          <p:cNvPr id="66" name="Title 1">
            <a:extLst>
              <a:ext uri="{FF2B5EF4-FFF2-40B4-BE49-F238E27FC236}">
                <a16:creationId xmlns:a16="http://schemas.microsoft.com/office/drawing/2014/main" id="{41851253-2DF5-B092-D211-9E0534BE3E24}"/>
              </a:ext>
            </a:extLst>
          </p:cNvPr>
          <p:cNvSpPr txBox="1">
            <a:spLocks/>
          </p:cNvSpPr>
          <p:nvPr/>
        </p:nvSpPr>
        <p:spPr>
          <a:xfrm>
            <a:off x="1582872" y="539800"/>
            <a:ext cx="8631115"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endParaRPr kumimoji="0" lang="sr-Latn-RS" sz="3200" b="1" i="0" u="none" strike="noStrike" kern="1200" cap="none" spc="0" normalizeH="0" baseline="0" noProof="0" dirty="0">
              <a:ln>
                <a:noFill/>
              </a:ln>
              <a:solidFill>
                <a:schemeClr val="bg1"/>
              </a:solidFill>
              <a:effectLst/>
              <a:uLnTx/>
              <a:uFillTx/>
              <a:latin typeface="Calibri Light" panose="020F0302020204030204"/>
              <a:ea typeface="+mj-ea"/>
              <a:cs typeface="+mj-cs"/>
            </a:endParaRPr>
          </a:p>
        </p:txBody>
      </p:sp>
      <p:sp>
        <p:nvSpPr>
          <p:cNvPr id="68" name="TextBox 67">
            <a:extLst>
              <a:ext uri="{FF2B5EF4-FFF2-40B4-BE49-F238E27FC236}">
                <a16:creationId xmlns:a16="http://schemas.microsoft.com/office/drawing/2014/main" id="{9D36A4B8-E7D6-D8FB-AD3D-2819DF36B7D2}"/>
              </a:ext>
            </a:extLst>
          </p:cNvPr>
          <p:cNvSpPr txBox="1"/>
          <p:nvPr/>
        </p:nvSpPr>
        <p:spPr>
          <a:xfrm>
            <a:off x="288865" y="1775771"/>
            <a:ext cx="11582400" cy="5940088"/>
          </a:xfrm>
          <a:prstGeom prst="rect">
            <a:avLst/>
          </a:prstGeom>
          <a:noFill/>
        </p:spPr>
        <p:txBody>
          <a:bodyPr wrap="square">
            <a:spAutoFit/>
          </a:bodyPr>
          <a:lstStyle/>
          <a:p>
            <a:pPr marL="361950" indent="-361950" algn="just">
              <a:buFont typeface="Arial" panose="020B0604020202020204" pitchFamily="34" charset="0"/>
              <a:buChar char="•"/>
            </a:pPr>
            <a:r>
              <a:rPr lang="ru-RU" sz="2400" dirty="0">
                <a:solidFill>
                  <a:srgbClr val="FF0000"/>
                </a:solidFill>
              </a:rPr>
              <a:t>Електронско евидентирање претходног пореза са стањем на дан прописан Правилником о ЕФ може се извршити сваког дана </a:t>
            </a:r>
            <a:r>
              <a:rPr lang="sr-Cyrl-RS" sz="2400" dirty="0">
                <a:solidFill>
                  <a:srgbClr val="FF0000"/>
                </a:solidFill>
              </a:rPr>
              <a:t>у временском периоду од </a:t>
            </a:r>
            <a:r>
              <a:rPr lang="ru-RU" sz="2400" dirty="0">
                <a:solidFill>
                  <a:srgbClr val="FF0000"/>
                </a:solidFill>
              </a:rPr>
              <a:t>9</a:t>
            </a:r>
            <a:r>
              <a:rPr lang="sr-Latn-RS" sz="2400" dirty="0">
                <a:solidFill>
                  <a:srgbClr val="FF0000"/>
                </a:solidFill>
              </a:rPr>
              <a:t>h</a:t>
            </a:r>
            <a:r>
              <a:rPr lang="ru-RU" sz="2400" dirty="0">
                <a:solidFill>
                  <a:srgbClr val="FF0000"/>
                </a:solidFill>
              </a:rPr>
              <a:t> до 24</a:t>
            </a:r>
            <a:r>
              <a:rPr lang="sr-Latn-RS" sz="2400" dirty="0">
                <a:solidFill>
                  <a:srgbClr val="FF0000"/>
                </a:solidFill>
              </a:rPr>
              <a:t>h</a:t>
            </a:r>
            <a:r>
              <a:rPr lang="ru-RU" sz="2400" dirty="0">
                <a:solidFill>
                  <a:srgbClr val="FF0000"/>
                </a:solidFill>
              </a:rPr>
              <a:t>.</a:t>
            </a:r>
          </a:p>
          <a:p>
            <a:pPr marL="361950" indent="-361950" algn="just">
              <a:buFont typeface="Arial" panose="020B0604020202020204" pitchFamily="34" charset="0"/>
              <a:buChar char="•"/>
            </a:pPr>
            <a:r>
              <a:rPr lang="ru-RU" sz="2400" dirty="0">
                <a:solidFill>
                  <a:schemeClr val="tx2"/>
                </a:solidFill>
              </a:rPr>
              <a:t>Електронско евидентирање претходног пореза врши се уносом, односно аутоматским уносом одређених података за одговарајући порески период преко корисничког, односно апликативног интерфејса Евиденције претходног пореза у СЕФ.</a:t>
            </a:r>
          </a:p>
          <a:p>
            <a:pPr marL="361950" indent="-361950" algn="just">
              <a:buFont typeface="Arial" panose="020B0604020202020204" pitchFamily="34" charset="0"/>
              <a:buChar char="•"/>
            </a:pPr>
            <a:r>
              <a:rPr lang="ru-RU" sz="2400" dirty="0">
                <a:solidFill>
                  <a:srgbClr val="FF0000"/>
                </a:solidFill>
              </a:rPr>
              <a:t>После извршеног електронског евидентирања претходног пореза за одређени порески период, подаци се исказују у Евиденцији претходног пореза за одговарајући порески период узимајући у обзир дан када је евиденцији претходног пореза додељен статус: Евидентирано.</a:t>
            </a:r>
          </a:p>
          <a:p>
            <a:pPr marL="361950" indent="-361950" algn="just">
              <a:buFont typeface="Arial" panose="020B0604020202020204" pitchFamily="34" charset="0"/>
              <a:buChar char="•"/>
            </a:pPr>
            <a:endParaRPr lang="ru-RU" sz="2400" dirty="0">
              <a:solidFill>
                <a:srgbClr val="FF0000"/>
              </a:solidFill>
            </a:endParaRPr>
          </a:p>
          <a:p>
            <a:pPr marL="361950" indent="-361950" algn="just">
              <a:buFont typeface="Arial" panose="020B0604020202020204" pitchFamily="34" charset="0"/>
              <a:buChar char="•"/>
            </a:pPr>
            <a:endParaRPr lang="ru-RU" sz="2400" dirty="0">
              <a:solidFill>
                <a:srgbClr val="FF0000"/>
              </a:solidFill>
            </a:endParaRPr>
          </a:p>
          <a:p>
            <a:pPr marL="361950" indent="-361950" algn="just">
              <a:buFont typeface="Arial" panose="020B0604020202020204" pitchFamily="34" charset="0"/>
              <a:buChar char="•"/>
            </a:pPr>
            <a:endParaRPr lang="ru-RU" sz="2400" dirty="0">
              <a:solidFill>
                <a:srgbClr val="FF0000"/>
              </a:solidFill>
            </a:endParaRPr>
          </a:p>
          <a:p>
            <a:pPr algn="ctr"/>
            <a:endParaRPr lang="ru-RU" sz="3200" dirty="0"/>
          </a:p>
        </p:txBody>
      </p:sp>
      <p:pic>
        <p:nvPicPr>
          <p:cNvPr id="9" name="Graphic 3">
            <a:extLst>
              <a:ext uri="{FF2B5EF4-FFF2-40B4-BE49-F238E27FC236}">
                <a16:creationId xmlns:a16="http://schemas.microsoft.com/office/drawing/2014/main" id="{CCBC8490-D7CE-2701-C2C1-19866AEF0028}"/>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a:off x="76200" y="6434823"/>
            <a:ext cx="1476386" cy="321471"/>
          </a:xfrm>
          <a:prstGeom prst="rect">
            <a:avLst/>
          </a:prstGeom>
        </p:spPr>
      </p:pic>
      <p:grpSp>
        <p:nvGrpSpPr>
          <p:cNvPr id="10" name="Group 9">
            <a:extLst>
              <a:ext uri="{FF2B5EF4-FFF2-40B4-BE49-F238E27FC236}">
                <a16:creationId xmlns:a16="http://schemas.microsoft.com/office/drawing/2014/main" id="{DF62425D-991C-89AE-7D34-B9C5C15BC28C}"/>
              </a:ext>
            </a:extLst>
          </p:cNvPr>
          <p:cNvGrpSpPr/>
          <p:nvPr/>
        </p:nvGrpSpPr>
        <p:grpSpPr>
          <a:xfrm>
            <a:off x="9601200" y="6069131"/>
            <a:ext cx="2529027" cy="731383"/>
            <a:chOff x="9533545" y="6125414"/>
            <a:chExt cx="2469839" cy="629677"/>
          </a:xfrm>
        </p:grpSpPr>
        <p:sp>
          <p:nvSpPr>
            <p:cNvPr id="11" name="TextBox 10">
              <a:extLst>
                <a:ext uri="{FF2B5EF4-FFF2-40B4-BE49-F238E27FC236}">
                  <a16:creationId xmlns:a16="http://schemas.microsoft.com/office/drawing/2014/main" id="{2F358A8B-ED75-4CD4-3B8E-56228C2A2F85}"/>
                </a:ext>
              </a:extLst>
            </p:cNvPr>
            <p:cNvSpPr txBox="1"/>
            <p:nvPr/>
          </p:nvSpPr>
          <p:spPr>
            <a:xfrm>
              <a:off x="9904733" y="6293426"/>
              <a:ext cx="2098651" cy="461665"/>
            </a:xfrm>
            <a:prstGeom prst="rect">
              <a:avLst/>
            </a:prstGeom>
            <a:noFill/>
          </p:spPr>
          <p:txBody>
            <a:bodyPr wrap="none" rtlCol="0">
              <a:spAutoFit/>
            </a:bodyPr>
            <a:lstStyle/>
            <a:p>
              <a:r>
                <a:rPr lang="sr-Latn-RS" sz="1200" b="1" dirty="0">
                  <a:latin typeface="Segoe UI" panose="020B0502040204020203" pitchFamily="34" charset="0"/>
                  <a:cs typeface="Segoe UI" panose="020B0502040204020203" pitchFamily="34" charset="0"/>
                </a:rPr>
                <a:t>M</a:t>
              </a:r>
              <a:r>
                <a:rPr lang="sr-Cyrl-RS" sz="1200" b="1" dirty="0" err="1">
                  <a:latin typeface="Segoe UI" panose="020B0502040204020203" pitchFamily="34" charset="0"/>
                  <a:cs typeface="Segoe UI" panose="020B0502040204020203" pitchFamily="34" charset="0"/>
                </a:rPr>
                <a:t>инистарство</a:t>
              </a:r>
              <a:r>
                <a:rPr lang="sr-Cyrl-RS" sz="1200" b="1" dirty="0">
                  <a:latin typeface="Segoe UI" panose="020B0502040204020203" pitchFamily="34" charset="0"/>
                  <a:cs typeface="Segoe UI" panose="020B0502040204020203" pitchFamily="34" charset="0"/>
                </a:rPr>
                <a:t> финансија</a:t>
              </a:r>
            </a:p>
            <a:p>
              <a:r>
                <a:rPr lang="sr-Cyrl-RS" sz="1200" dirty="0">
                  <a:latin typeface="Segoe UI" panose="020B0502040204020203" pitchFamily="34" charset="0"/>
                  <a:cs typeface="Segoe UI" panose="020B0502040204020203" pitchFamily="34" charset="0"/>
                </a:rPr>
                <a:t>Република Србија</a:t>
              </a:r>
              <a:endParaRPr lang="en-US" sz="1200" dirty="0">
                <a:latin typeface="Segoe UI" panose="020B0502040204020203" pitchFamily="34" charset="0"/>
                <a:cs typeface="Segoe UI" panose="020B0502040204020203" pitchFamily="34" charset="0"/>
              </a:endParaRPr>
            </a:p>
          </p:txBody>
        </p:sp>
        <p:sp>
          <p:nvSpPr>
            <p:cNvPr id="12" name="object 4">
              <a:extLst>
                <a:ext uri="{FF2B5EF4-FFF2-40B4-BE49-F238E27FC236}">
                  <a16:creationId xmlns:a16="http://schemas.microsoft.com/office/drawing/2014/main" id="{A02B295E-8B2A-0610-A00E-9DDAF651CAC5}"/>
                </a:ext>
              </a:extLst>
            </p:cNvPr>
            <p:cNvSpPr/>
            <p:nvPr/>
          </p:nvSpPr>
          <p:spPr>
            <a:xfrm>
              <a:off x="9533545" y="6125414"/>
              <a:ext cx="377437" cy="618819"/>
            </a:xfrm>
            <a:prstGeom prst="rect">
              <a:avLst/>
            </a:prstGeom>
            <a:blipFill>
              <a:blip r:embed="rId4" cstate="print"/>
              <a:stretch>
                <a:fillRect/>
              </a:stretch>
            </a:blipFill>
          </p:spPr>
          <p:txBody>
            <a:bodyPr wrap="square" lIns="0" tIns="0" rIns="0" bIns="0" rtlCol="0"/>
            <a:lstStyle/>
            <a:p>
              <a:endParaRPr dirty="0"/>
            </a:p>
          </p:txBody>
        </p:sp>
      </p:grpSp>
      <p:grpSp>
        <p:nvGrpSpPr>
          <p:cNvPr id="13" name="Group 12">
            <a:extLst>
              <a:ext uri="{FF2B5EF4-FFF2-40B4-BE49-F238E27FC236}">
                <a16:creationId xmlns:a16="http://schemas.microsoft.com/office/drawing/2014/main" id="{3AD15B6E-4F5B-8E02-592F-1F2E994110C7}"/>
              </a:ext>
            </a:extLst>
          </p:cNvPr>
          <p:cNvGrpSpPr/>
          <p:nvPr/>
        </p:nvGrpSpPr>
        <p:grpSpPr>
          <a:xfrm>
            <a:off x="0" y="6266788"/>
            <a:ext cx="2317730" cy="591212"/>
            <a:chOff x="0" y="6284407"/>
            <a:chExt cx="2317730" cy="591212"/>
          </a:xfrm>
        </p:grpSpPr>
        <p:pic>
          <p:nvPicPr>
            <p:cNvPr id="14" name="Picture 13">
              <a:extLst>
                <a:ext uri="{FF2B5EF4-FFF2-40B4-BE49-F238E27FC236}">
                  <a16:creationId xmlns:a16="http://schemas.microsoft.com/office/drawing/2014/main" id="{EBCE62AD-2C05-3D44-384F-C333EFCC8FB5}"/>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0" y="6284407"/>
              <a:ext cx="1057017" cy="591212"/>
            </a:xfrm>
            <a:prstGeom prst="rect">
              <a:avLst/>
            </a:prstGeom>
            <a:pattFill prst="pct5">
              <a:fgClr>
                <a:schemeClr val="bg1"/>
              </a:fgClr>
              <a:bgClr>
                <a:schemeClr val="bg1"/>
              </a:bgClr>
            </a:pattFill>
            <a:ln>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p:spPr>
        </p:pic>
        <p:pic>
          <p:nvPicPr>
            <p:cNvPr id="15" name="Picture 14">
              <a:extLst>
                <a:ext uri="{FF2B5EF4-FFF2-40B4-BE49-F238E27FC236}">
                  <a16:creationId xmlns:a16="http://schemas.microsoft.com/office/drawing/2014/main" id="{E9735143-F61B-126D-8FA7-1A884B74041B}"/>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57017" y="6284407"/>
              <a:ext cx="1260713" cy="591212"/>
            </a:xfrm>
            <a:prstGeom prst="rect">
              <a:avLst/>
            </a:prstGeom>
            <a:pattFill prst="pct5">
              <a:fgClr>
                <a:schemeClr val="bg1"/>
              </a:fgClr>
              <a:bgClr>
                <a:schemeClr val="bg1"/>
              </a:bgClr>
            </a:pattFill>
            <a:ln>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p:spPr>
        </p:pic>
      </p:grpSp>
    </p:spTree>
    <p:extLst>
      <p:ext uri="{BB962C8B-B14F-4D97-AF65-F5344CB8AC3E}">
        <p14:creationId xmlns:p14="http://schemas.microsoft.com/office/powerpoint/2010/main" val="16132144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12192000" cy="1475709"/>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Cyrl-RS" sz="4000" b="1" dirty="0"/>
              <a:t>Садржина Евиденције претходног пореза</a:t>
            </a:r>
            <a:endParaRPr lang="en-US" b="1" dirty="0"/>
          </a:p>
        </p:txBody>
      </p:sp>
      <p:sp>
        <p:nvSpPr>
          <p:cNvPr id="6" name="Rectangle 5"/>
          <p:cNvSpPr/>
          <p:nvPr/>
        </p:nvSpPr>
        <p:spPr>
          <a:xfrm>
            <a:off x="6139892" y="2115290"/>
            <a:ext cx="6096000" cy="369332"/>
          </a:xfrm>
          <a:prstGeom prst="rect">
            <a:avLst/>
          </a:prstGeom>
        </p:spPr>
        <p:txBody>
          <a:bodyPr>
            <a:spAutoFit/>
          </a:bodyPr>
          <a:lstStyle/>
          <a:p>
            <a:endParaRPr lang="en-GB" dirty="0"/>
          </a:p>
        </p:txBody>
      </p:sp>
      <p:sp>
        <p:nvSpPr>
          <p:cNvPr id="66" name="Title 1">
            <a:extLst>
              <a:ext uri="{FF2B5EF4-FFF2-40B4-BE49-F238E27FC236}">
                <a16:creationId xmlns:a16="http://schemas.microsoft.com/office/drawing/2014/main" id="{5AD28E00-7369-9A02-3316-CA21002F8B27}"/>
              </a:ext>
            </a:extLst>
          </p:cNvPr>
          <p:cNvSpPr txBox="1">
            <a:spLocks/>
          </p:cNvSpPr>
          <p:nvPr/>
        </p:nvSpPr>
        <p:spPr>
          <a:xfrm>
            <a:off x="1582872" y="539800"/>
            <a:ext cx="8631115"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endParaRPr kumimoji="0" lang="sr-Latn-RS" sz="3200" b="1" i="0" u="none" strike="noStrike" kern="1200" cap="none" spc="0" normalizeH="0" baseline="0" noProof="0" dirty="0">
              <a:ln>
                <a:noFill/>
              </a:ln>
              <a:solidFill>
                <a:schemeClr val="bg1"/>
              </a:solidFill>
              <a:effectLst/>
              <a:uLnTx/>
              <a:uFillTx/>
              <a:latin typeface="Calibri Light" panose="020F0302020204030204"/>
              <a:ea typeface="+mj-ea"/>
              <a:cs typeface="+mj-cs"/>
            </a:endParaRPr>
          </a:p>
        </p:txBody>
      </p:sp>
      <p:sp>
        <p:nvSpPr>
          <p:cNvPr id="68" name="TextBox 67">
            <a:extLst>
              <a:ext uri="{FF2B5EF4-FFF2-40B4-BE49-F238E27FC236}">
                <a16:creationId xmlns:a16="http://schemas.microsoft.com/office/drawing/2014/main" id="{F7BAFA18-421A-6DC9-C64B-492848849451}"/>
              </a:ext>
            </a:extLst>
          </p:cNvPr>
          <p:cNvSpPr txBox="1"/>
          <p:nvPr/>
        </p:nvSpPr>
        <p:spPr>
          <a:xfrm>
            <a:off x="288865" y="1775771"/>
            <a:ext cx="11582400" cy="4524315"/>
          </a:xfrm>
          <a:prstGeom prst="rect">
            <a:avLst/>
          </a:prstGeom>
          <a:noFill/>
        </p:spPr>
        <p:txBody>
          <a:bodyPr wrap="square">
            <a:spAutoFit/>
          </a:bodyPr>
          <a:lstStyle/>
          <a:p>
            <a:pPr indent="449580" algn="just"/>
            <a:r>
              <a:rPr lang="sr-Cyrl-RS" sz="2000" dirty="0">
                <a:solidFill>
                  <a:schemeClr val="tx2"/>
                </a:solidFill>
                <a:effectLst/>
                <a:latin typeface="Arial" panose="020B0604020202020204" pitchFamily="34" charset="0"/>
                <a:ea typeface="Calibri" panose="020F0502020204030204" pitchFamily="34" charset="0"/>
                <a:cs typeface="Arial" panose="020B0604020202020204" pitchFamily="34" charset="0"/>
              </a:rPr>
              <a:t>Евиденција претходног пореза садржи податке о:</a:t>
            </a:r>
          </a:p>
          <a:p>
            <a:pPr indent="449580" algn="just"/>
            <a:endParaRPr lang="en-GB" sz="2000" dirty="0">
              <a:solidFill>
                <a:schemeClr val="tx2"/>
              </a:solidFill>
              <a:effectLst/>
              <a:latin typeface="Arial" panose="020B0604020202020204" pitchFamily="34" charset="0"/>
              <a:ea typeface="Calibri" panose="020F0502020204030204" pitchFamily="34" charset="0"/>
              <a:cs typeface="Arial" panose="020B0604020202020204" pitchFamily="34" charset="0"/>
            </a:endParaRPr>
          </a:p>
          <a:p>
            <a:pPr indent="0" algn="just">
              <a:buNone/>
            </a:pPr>
            <a:r>
              <a:rPr lang="sr-Cyrl-RS" sz="2000" dirty="0">
                <a:solidFill>
                  <a:schemeClr val="tx2"/>
                </a:solidFill>
                <a:effectLst/>
                <a:latin typeface="Arial" panose="020B0604020202020204" pitchFamily="34" charset="0"/>
                <a:ea typeface="Calibri" panose="020F0502020204030204" pitchFamily="34" charset="0"/>
                <a:cs typeface="Arial" panose="020B0604020202020204" pitchFamily="34" charset="0"/>
              </a:rPr>
              <a:t>1) броју Евиденције претходног пореза, статусу и датуму евидентирања;</a:t>
            </a:r>
            <a:endParaRPr lang="en-GB" sz="2000" dirty="0">
              <a:solidFill>
                <a:schemeClr val="tx2"/>
              </a:solidFill>
              <a:effectLst/>
              <a:latin typeface="Arial" panose="020B0604020202020204" pitchFamily="34" charset="0"/>
              <a:ea typeface="Calibri" panose="020F0502020204030204" pitchFamily="34" charset="0"/>
              <a:cs typeface="Arial" panose="020B0604020202020204" pitchFamily="34" charset="0"/>
            </a:endParaRPr>
          </a:p>
          <a:p>
            <a:pPr indent="0" algn="just">
              <a:buNone/>
            </a:pPr>
            <a:r>
              <a:rPr lang="sr-Cyrl-RS" sz="2000" dirty="0">
                <a:solidFill>
                  <a:schemeClr val="tx2"/>
                </a:solidFill>
                <a:effectLst/>
                <a:latin typeface="Arial" panose="020B0604020202020204" pitchFamily="34" charset="0"/>
                <a:ea typeface="Calibri" panose="020F0502020204030204" pitchFamily="34" charset="0"/>
                <a:cs typeface="Arial" panose="020B0604020202020204" pitchFamily="34" charset="0"/>
              </a:rPr>
              <a:t>2) години, пореском периоду (месец или тромесечје) и периоду (конкретан месец или тромесечје);</a:t>
            </a:r>
            <a:endParaRPr lang="en-GB" sz="2000" dirty="0">
              <a:solidFill>
                <a:schemeClr val="tx2"/>
              </a:solidFill>
              <a:effectLst/>
              <a:latin typeface="Arial" panose="020B0604020202020204" pitchFamily="34" charset="0"/>
              <a:ea typeface="Calibri" panose="020F0502020204030204" pitchFamily="34" charset="0"/>
              <a:cs typeface="Arial" panose="020B0604020202020204" pitchFamily="34" charset="0"/>
            </a:endParaRPr>
          </a:p>
          <a:p>
            <a:pPr indent="0" algn="just">
              <a:buNone/>
            </a:pPr>
            <a:r>
              <a:rPr lang="sr-Cyrl-RS" sz="2000" dirty="0">
                <a:solidFill>
                  <a:schemeClr val="tx2"/>
                </a:solidFill>
                <a:effectLst/>
                <a:latin typeface="Arial" panose="020B0604020202020204" pitchFamily="34" charset="0"/>
                <a:ea typeface="Calibri" panose="020F0502020204030204" pitchFamily="34" charset="0"/>
                <a:cs typeface="Arial" panose="020B0604020202020204" pitchFamily="34" charset="0"/>
              </a:rPr>
              <a:t>3) набавкама добара и услуга у Републици Србији од обвезника ПДВ – промет за који је порески дужник испоручилац добара, односно пружалац услуга;</a:t>
            </a:r>
            <a:endParaRPr lang="en-GB" sz="2000" dirty="0">
              <a:solidFill>
                <a:schemeClr val="tx2"/>
              </a:solidFill>
              <a:effectLst/>
              <a:latin typeface="Arial" panose="020B0604020202020204" pitchFamily="34" charset="0"/>
              <a:ea typeface="Calibri" panose="020F0502020204030204" pitchFamily="34" charset="0"/>
              <a:cs typeface="Arial" panose="020B0604020202020204" pitchFamily="34" charset="0"/>
            </a:endParaRPr>
          </a:p>
          <a:p>
            <a:pPr indent="0" algn="just">
              <a:buNone/>
            </a:pPr>
            <a:r>
              <a:rPr lang="sr-Cyrl-RS" sz="2000" dirty="0">
                <a:solidFill>
                  <a:schemeClr val="tx2"/>
                </a:solidFill>
                <a:effectLst/>
                <a:latin typeface="Arial" panose="020B0604020202020204" pitchFamily="34" charset="0"/>
                <a:ea typeface="Calibri" panose="020F0502020204030204" pitchFamily="34" charset="0"/>
                <a:cs typeface="Arial" panose="020B0604020202020204" pitchFamily="34" charset="0"/>
              </a:rPr>
              <a:t>4) набавкама добара и услуга у Републици Србији од обвезника ПДВ – промет за који је порески дужник прималац добара, односно услуга;</a:t>
            </a:r>
            <a:endParaRPr lang="en-GB" sz="2000" dirty="0">
              <a:solidFill>
                <a:schemeClr val="tx2"/>
              </a:solidFill>
              <a:effectLst/>
              <a:latin typeface="Arial" panose="020B0604020202020204" pitchFamily="34" charset="0"/>
              <a:ea typeface="Calibri" panose="020F0502020204030204" pitchFamily="34" charset="0"/>
              <a:cs typeface="Arial" panose="020B0604020202020204" pitchFamily="34" charset="0"/>
            </a:endParaRPr>
          </a:p>
          <a:p>
            <a:pPr indent="0" algn="just">
              <a:buNone/>
            </a:pPr>
            <a:r>
              <a:rPr lang="sr-Cyrl-RS" sz="2000" dirty="0">
                <a:solidFill>
                  <a:schemeClr val="tx2"/>
                </a:solidFill>
                <a:effectLst/>
                <a:latin typeface="Arial" panose="020B0604020202020204" pitchFamily="34" charset="0"/>
                <a:ea typeface="Calibri" panose="020F0502020204030204" pitchFamily="34" charset="0"/>
                <a:cs typeface="Arial" panose="020B0604020202020204" pitchFamily="34" charset="0"/>
              </a:rPr>
              <a:t>5) ПДВ плаћеном за увоз/допремање добара стављених у слободан промет у складу са царинским прописима;</a:t>
            </a:r>
            <a:endParaRPr lang="en-GB" sz="2000" dirty="0">
              <a:solidFill>
                <a:schemeClr val="tx2"/>
              </a:solidFill>
              <a:effectLst/>
              <a:latin typeface="Arial" panose="020B0604020202020204" pitchFamily="34" charset="0"/>
              <a:ea typeface="Calibri" panose="020F0502020204030204" pitchFamily="34" charset="0"/>
              <a:cs typeface="Arial" panose="020B0604020202020204" pitchFamily="34" charset="0"/>
            </a:endParaRPr>
          </a:p>
          <a:p>
            <a:pPr indent="0" algn="just">
              <a:buNone/>
            </a:pPr>
            <a:r>
              <a:rPr lang="sr-Cyrl-RS" sz="2000" dirty="0">
                <a:solidFill>
                  <a:schemeClr val="tx2"/>
                </a:solidFill>
                <a:effectLst/>
                <a:latin typeface="Arial" panose="020B0604020202020204" pitchFamily="34" charset="0"/>
                <a:ea typeface="Calibri" panose="020F0502020204030204" pitchFamily="34" charset="0"/>
                <a:cs typeface="Arial" panose="020B0604020202020204" pitchFamily="34" charset="0"/>
              </a:rPr>
              <a:t>6) ПДВ надокнади плаћеној пољопривреднику, укључујући повећање;</a:t>
            </a:r>
            <a:endParaRPr lang="en-GB" sz="2000" dirty="0">
              <a:solidFill>
                <a:schemeClr val="tx2"/>
              </a:solidFill>
              <a:effectLst/>
              <a:latin typeface="Arial" panose="020B0604020202020204" pitchFamily="34" charset="0"/>
              <a:ea typeface="Calibri" panose="020F0502020204030204" pitchFamily="34" charset="0"/>
              <a:cs typeface="Arial" panose="020B0604020202020204" pitchFamily="34" charset="0"/>
            </a:endParaRPr>
          </a:p>
          <a:p>
            <a:pPr indent="0" algn="just">
              <a:buNone/>
            </a:pPr>
            <a:r>
              <a:rPr lang="sr-Cyrl-RS" sz="2000" dirty="0">
                <a:solidFill>
                  <a:schemeClr val="tx2"/>
                </a:solidFill>
                <a:effectLst/>
                <a:latin typeface="Arial" panose="020B0604020202020204" pitchFamily="34" charset="0"/>
                <a:ea typeface="Calibri" panose="020F0502020204030204" pitchFamily="34" charset="0"/>
                <a:cs typeface="Arial" panose="020B0604020202020204" pitchFamily="34" charset="0"/>
              </a:rPr>
              <a:t>7) исправкама одбитка претходног пореза.</a:t>
            </a:r>
            <a:endParaRPr lang="en-GB" sz="2000" dirty="0">
              <a:solidFill>
                <a:schemeClr val="tx2"/>
              </a:solidFill>
              <a:effectLst/>
              <a:latin typeface="Arial" panose="020B0604020202020204" pitchFamily="34" charset="0"/>
              <a:ea typeface="Calibri" panose="020F0502020204030204" pitchFamily="34" charset="0"/>
              <a:cs typeface="Arial" panose="020B0604020202020204" pitchFamily="34" charset="0"/>
            </a:endParaRPr>
          </a:p>
          <a:p>
            <a:endParaRPr lang="ru-RU" sz="2800" dirty="0"/>
          </a:p>
        </p:txBody>
      </p:sp>
      <p:pic>
        <p:nvPicPr>
          <p:cNvPr id="9" name="Graphic 3">
            <a:extLst>
              <a:ext uri="{FF2B5EF4-FFF2-40B4-BE49-F238E27FC236}">
                <a16:creationId xmlns:a16="http://schemas.microsoft.com/office/drawing/2014/main" id="{543EF52B-6DBD-FDFD-9428-65C50A585BAA}"/>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a:off x="76200" y="6434823"/>
            <a:ext cx="1476386" cy="321471"/>
          </a:xfrm>
          <a:prstGeom prst="rect">
            <a:avLst/>
          </a:prstGeom>
        </p:spPr>
      </p:pic>
      <p:grpSp>
        <p:nvGrpSpPr>
          <p:cNvPr id="10" name="Group 9"/>
          <p:cNvGrpSpPr/>
          <p:nvPr/>
        </p:nvGrpSpPr>
        <p:grpSpPr>
          <a:xfrm>
            <a:off x="9601200" y="6069131"/>
            <a:ext cx="2529027" cy="731383"/>
            <a:chOff x="9533545" y="6125414"/>
            <a:chExt cx="2469839" cy="629677"/>
          </a:xfrm>
        </p:grpSpPr>
        <p:sp>
          <p:nvSpPr>
            <p:cNvPr id="11" name="TextBox 10"/>
            <p:cNvSpPr txBox="1"/>
            <p:nvPr/>
          </p:nvSpPr>
          <p:spPr>
            <a:xfrm>
              <a:off x="9904733" y="6293426"/>
              <a:ext cx="2098651" cy="461665"/>
            </a:xfrm>
            <a:prstGeom prst="rect">
              <a:avLst/>
            </a:prstGeom>
            <a:noFill/>
          </p:spPr>
          <p:txBody>
            <a:bodyPr wrap="none" rtlCol="0">
              <a:spAutoFit/>
            </a:bodyPr>
            <a:lstStyle/>
            <a:p>
              <a:r>
                <a:rPr lang="sr-Latn-RS" sz="1200" b="1" dirty="0">
                  <a:latin typeface="Segoe UI" panose="020B0502040204020203" pitchFamily="34" charset="0"/>
                  <a:cs typeface="Segoe UI" panose="020B0502040204020203" pitchFamily="34" charset="0"/>
                </a:rPr>
                <a:t>M</a:t>
              </a:r>
              <a:r>
                <a:rPr lang="sr-Cyrl-RS" sz="1200" b="1" dirty="0" err="1">
                  <a:latin typeface="Segoe UI" panose="020B0502040204020203" pitchFamily="34" charset="0"/>
                  <a:cs typeface="Segoe UI" panose="020B0502040204020203" pitchFamily="34" charset="0"/>
                </a:rPr>
                <a:t>инистарство</a:t>
              </a:r>
              <a:r>
                <a:rPr lang="sr-Cyrl-RS" sz="1200" b="1" dirty="0">
                  <a:latin typeface="Segoe UI" panose="020B0502040204020203" pitchFamily="34" charset="0"/>
                  <a:cs typeface="Segoe UI" panose="020B0502040204020203" pitchFamily="34" charset="0"/>
                </a:rPr>
                <a:t> финансија</a:t>
              </a:r>
            </a:p>
            <a:p>
              <a:r>
                <a:rPr lang="sr-Cyrl-RS" sz="1200" dirty="0">
                  <a:latin typeface="Segoe UI" panose="020B0502040204020203" pitchFamily="34" charset="0"/>
                  <a:cs typeface="Segoe UI" panose="020B0502040204020203" pitchFamily="34" charset="0"/>
                </a:rPr>
                <a:t>Република Србија</a:t>
              </a:r>
              <a:endParaRPr lang="en-US" sz="1200" dirty="0">
                <a:latin typeface="Segoe UI" panose="020B0502040204020203" pitchFamily="34" charset="0"/>
                <a:cs typeface="Segoe UI" panose="020B0502040204020203" pitchFamily="34" charset="0"/>
              </a:endParaRPr>
            </a:p>
          </p:txBody>
        </p:sp>
        <p:sp>
          <p:nvSpPr>
            <p:cNvPr id="12" name="object 4">
              <a:extLst>
                <a:ext uri="{FF2B5EF4-FFF2-40B4-BE49-F238E27FC236}">
                  <a16:creationId xmlns:a16="http://schemas.microsoft.com/office/drawing/2014/main" id="{13AC17B6-0B84-4F11-A956-D77ABFC45E4A}"/>
                </a:ext>
              </a:extLst>
            </p:cNvPr>
            <p:cNvSpPr/>
            <p:nvPr/>
          </p:nvSpPr>
          <p:spPr>
            <a:xfrm>
              <a:off x="9533545" y="6125414"/>
              <a:ext cx="377437" cy="618819"/>
            </a:xfrm>
            <a:prstGeom prst="rect">
              <a:avLst/>
            </a:prstGeom>
            <a:blipFill>
              <a:blip r:embed="rId4" cstate="print"/>
              <a:stretch>
                <a:fillRect/>
              </a:stretch>
            </a:blipFill>
          </p:spPr>
          <p:txBody>
            <a:bodyPr wrap="square" lIns="0" tIns="0" rIns="0" bIns="0" rtlCol="0"/>
            <a:lstStyle/>
            <a:p>
              <a:endParaRPr dirty="0"/>
            </a:p>
          </p:txBody>
        </p:sp>
      </p:grpSp>
      <p:grpSp>
        <p:nvGrpSpPr>
          <p:cNvPr id="13" name="Group 12"/>
          <p:cNvGrpSpPr/>
          <p:nvPr/>
        </p:nvGrpSpPr>
        <p:grpSpPr>
          <a:xfrm>
            <a:off x="0" y="6266788"/>
            <a:ext cx="2317730" cy="591212"/>
            <a:chOff x="0" y="6284407"/>
            <a:chExt cx="2317730" cy="591212"/>
          </a:xfrm>
        </p:grpSpPr>
        <p:pic>
          <p:nvPicPr>
            <p:cNvPr id="14" name="Picture 1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0" y="6284407"/>
              <a:ext cx="1057017" cy="591212"/>
            </a:xfrm>
            <a:prstGeom prst="rect">
              <a:avLst/>
            </a:prstGeom>
            <a:pattFill prst="pct5">
              <a:fgClr>
                <a:schemeClr val="bg1"/>
              </a:fgClr>
              <a:bgClr>
                <a:schemeClr val="bg1"/>
              </a:bgClr>
            </a:pattFill>
            <a:ln>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p:spPr>
        </p:pic>
        <p:pic>
          <p:nvPicPr>
            <p:cNvPr id="15" name="Picture 1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57017" y="6284407"/>
              <a:ext cx="1260713" cy="591212"/>
            </a:xfrm>
            <a:prstGeom prst="rect">
              <a:avLst/>
            </a:prstGeom>
            <a:pattFill prst="pct5">
              <a:fgClr>
                <a:schemeClr val="bg1"/>
              </a:fgClr>
              <a:bgClr>
                <a:schemeClr val="bg1"/>
              </a:bgClr>
            </a:pattFill>
            <a:ln>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p:spPr>
        </p:pic>
      </p:grpSp>
    </p:spTree>
    <p:extLst>
      <p:ext uri="{BB962C8B-B14F-4D97-AF65-F5344CB8AC3E}">
        <p14:creationId xmlns:p14="http://schemas.microsoft.com/office/powerpoint/2010/main" val="36983168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12192000" cy="1475709"/>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4000" b="1" dirty="0"/>
              <a:t>Евидентирање података </a:t>
            </a:r>
            <a:endParaRPr lang="en-US" b="1" dirty="0"/>
          </a:p>
        </p:txBody>
      </p:sp>
      <p:sp>
        <p:nvSpPr>
          <p:cNvPr id="6" name="Rectangle 5"/>
          <p:cNvSpPr/>
          <p:nvPr/>
        </p:nvSpPr>
        <p:spPr>
          <a:xfrm>
            <a:off x="6139892" y="2115290"/>
            <a:ext cx="6096000" cy="369332"/>
          </a:xfrm>
          <a:prstGeom prst="rect">
            <a:avLst/>
          </a:prstGeom>
        </p:spPr>
        <p:txBody>
          <a:bodyPr>
            <a:spAutoFit/>
          </a:bodyPr>
          <a:lstStyle/>
          <a:p>
            <a:endParaRPr lang="en-GB" dirty="0"/>
          </a:p>
        </p:txBody>
      </p:sp>
      <p:sp>
        <p:nvSpPr>
          <p:cNvPr id="66" name="Title 1">
            <a:extLst>
              <a:ext uri="{FF2B5EF4-FFF2-40B4-BE49-F238E27FC236}">
                <a16:creationId xmlns:a16="http://schemas.microsoft.com/office/drawing/2014/main" id="{5AD28E00-7369-9A02-3316-CA21002F8B27}"/>
              </a:ext>
            </a:extLst>
          </p:cNvPr>
          <p:cNvSpPr txBox="1">
            <a:spLocks/>
          </p:cNvSpPr>
          <p:nvPr/>
        </p:nvSpPr>
        <p:spPr>
          <a:xfrm>
            <a:off x="1582872" y="539800"/>
            <a:ext cx="8631115"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endParaRPr kumimoji="0" lang="sr-Latn-RS" sz="3200" b="1" i="0" u="none" strike="noStrike" kern="1200" cap="none" spc="0" normalizeH="0" baseline="0" noProof="0" dirty="0">
              <a:ln>
                <a:noFill/>
              </a:ln>
              <a:solidFill>
                <a:schemeClr val="bg1"/>
              </a:solidFill>
              <a:effectLst/>
              <a:uLnTx/>
              <a:uFillTx/>
              <a:latin typeface="Calibri Light" panose="020F0302020204030204"/>
              <a:ea typeface="+mj-ea"/>
              <a:cs typeface="+mj-cs"/>
            </a:endParaRPr>
          </a:p>
        </p:txBody>
      </p:sp>
      <p:sp>
        <p:nvSpPr>
          <p:cNvPr id="68" name="TextBox 67">
            <a:extLst>
              <a:ext uri="{FF2B5EF4-FFF2-40B4-BE49-F238E27FC236}">
                <a16:creationId xmlns:a16="http://schemas.microsoft.com/office/drawing/2014/main" id="{F7BAFA18-421A-6DC9-C64B-492848849451}"/>
              </a:ext>
            </a:extLst>
          </p:cNvPr>
          <p:cNvSpPr txBox="1"/>
          <p:nvPr/>
        </p:nvSpPr>
        <p:spPr>
          <a:xfrm>
            <a:off x="288865" y="1775771"/>
            <a:ext cx="11582400" cy="4832092"/>
          </a:xfrm>
          <a:prstGeom prst="rect">
            <a:avLst/>
          </a:prstGeom>
          <a:noFill/>
        </p:spPr>
        <p:txBody>
          <a:bodyPr wrap="square">
            <a:spAutoFit/>
          </a:bodyPr>
          <a:lstStyle/>
          <a:p>
            <a:pPr marL="342900" indent="-342900" algn="just">
              <a:buFont typeface="Arial" panose="020B0604020202020204" pitchFamily="34" charset="0"/>
              <a:buChar char="•"/>
            </a:pPr>
            <a:r>
              <a:rPr lang="sr-Cyrl-RS" sz="2400" dirty="0">
                <a:solidFill>
                  <a:schemeClr val="tx2"/>
                </a:solidFill>
                <a:effectLst/>
                <a:latin typeface="+mj-lt"/>
                <a:ea typeface="Calibri" panose="020F0502020204030204" pitchFamily="34" charset="0"/>
                <a:cs typeface="Arial" panose="020B0604020202020204" pitchFamily="34" charset="0"/>
              </a:rPr>
              <a:t>Подаци који се односе на набавку добара и услуга од обвезника ПДВ – пореског дужника евидентирају се збирно по изворима – врстама рачуна, и то:</a:t>
            </a:r>
            <a:endParaRPr lang="en-GB" sz="2400" dirty="0">
              <a:solidFill>
                <a:schemeClr val="tx2"/>
              </a:solidFill>
              <a:effectLst/>
              <a:latin typeface="+mj-lt"/>
              <a:ea typeface="Calibri" panose="020F0502020204030204" pitchFamily="34" charset="0"/>
              <a:cs typeface="Arial" panose="020B0604020202020204" pitchFamily="34" charset="0"/>
            </a:endParaRPr>
          </a:p>
          <a:p>
            <a:pPr indent="0" algn="just">
              <a:buNone/>
            </a:pPr>
            <a:r>
              <a:rPr lang="sr-Cyrl-RS" sz="2400" dirty="0">
                <a:solidFill>
                  <a:schemeClr val="tx2"/>
                </a:solidFill>
                <a:effectLst/>
                <a:latin typeface="+mj-lt"/>
                <a:ea typeface="Calibri" panose="020F0502020204030204" pitchFamily="34" charset="0"/>
                <a:cs typeface="Arial" panose="020B0604020202020204" pitchFamily="34" charset="0"/>
              </a:rPr>
              <a:t>	1) електронским фактурама;</a:t>
            </a:r>
            <a:endParaRPr lang="en-GB" sz="2400" dirty="0">
              <a:solidFill>
                <a:schemeClr val="tx2"/>
              </a:solidFill>
              <a:effectLst/>
              <a:latin typeface="+mj-lt"/>
              <a:ea typeface="Calibri" panose="020F0502020204030204" pitchFamily="34" charset="0"/>
              <a:cs typeface="Arial" panose="020B0604020202020204" pitchFamily="34" charset="0"/>
            </a:endParaRPr>
          </a:p>
          <a:p>
            <a:pPr indent="0" algn="just">
              <a:buNone/>
            </a:pPr>
            <a:r>
              <a:rPr lang="sr-Cyrl-RS" sz="2400" dirty="0">
                <a:solidFill>
                  <a:schemeClr val="tx2"/>
                </a:solidFill>
                <a:effectLst/>
                <a:latin typeface="+mj-lt"/>
                <a:ea typeface="Calibri" panose="020F0502020204030204" pitchFamily="34" charset="0"/>
                <a:cs typeface="Arial" panose="020B0604020202020204" pitchFamily="34" charset="0"/>
              </a:rPr>
              <a:t>	2) фискалним рачунима;</a:t>
            </a:r>
            <a:endParaRPr lang="en-GB" sz="2400" dirty="0">
              <a:solidFill>
                <a:schemeClr val="tx2"/>
              </a:solidFill>
              <a:effectLst/>
              <a:latin typeface="+mj-lt"/>
              <a:ea typeface="Calibri" panose="020F0502020204030204" pitchFamily="34" charset="0"/>
              <a:cs typeface="Arial" panose="020B0604020202020204" pitchFamily="34" charset="0"/>
            </a:endParaRPr>
          </a:p>
          <a:p>
            <a:pPr indent="0" algn="just">
              <a:buNone/>
            </a:pPr>
            <a:r>
              <a:rPr lang="sr-Cyrl-RS" sz="2400" dirty="0">
                <a:solidFill>
                  <a:schemeClr val="tx2"/>
                </a:solidFill>
                <a:effectLst/>
                <a:latin typeface="+mj-lt"/>
                <a:ea typeface="Calibri" panose="020F0502020204030204" pitchFamily="34" charset="0"/>
                <a:cs typeface="Arial" panose="020B0604020202020204" pitchFamily="34" charset="0"/>
              </a:rPr>
              <a:t>	3) другим рачунима.</a:t>
            </a:r>
          </a:p>
          <a:p>
            <a:pPr indent="0" algn="just">
              <a:buNone/>
            </a:pPr>
            <a:endParaRPr lang="en-GB" sz="2400" dirty="0">
              <a:solidFill>
                <a:schemeClr val="tx2"/>
              </a:solidFill>
              <a:effectLst/>
              <a:latin typeface="+mj-lt"/>
              <a:ea typeface="Calibri" panose="020F0502020204030204" pitchFamily="34" charset="0"/>
              <a:cs typeface="Arial" panose="020B0604020202020204" pitchFamily="34" charset="0"/>
            </a:endParaRPr>
          </a:p>
          <a:p>
            <a:pPr marL="342900" indent="-342900" algn="just">
              <a:buFont typeface="Arial" panose="020B0604020202020204" pitchFamily="34" charset="0"/>
              <a:buChar char="•"/>
            </a:pPr>
            <a:r>
              <a:rPr lang="sr-Cyrl-RS" sz="2400" dirty="0">
                <a:solidFill>
                  <a:schemeClr val="tx2"/>
                </a:solidFill>
                <a:effectLst/>
                <a:latin typeface="+mj-lt"/>
                <a:ea typeface="Calibri" panose="020F0502020204030204" pitchFamily="34" charset="0"/>
                <a:cs typeface="Arial" panose="020B0604020202020204" pitchFamily="34" charset="0"/>
              </a:rPr>
              <a:t>Подаци који се односе на набавку добара и услуга од страног лица, односно обвезника ПДВ, по основу које је прималац добара, односно услуга порески дужник, евидентирају се збирно из појединачних евиденција ПДВ сачињених на основу интерних рачуна, и то:</a:t>
            </a:r>
            <a:endParaRPr lang="en-GB" sz="2400" dirty="0">
              <a:solidFill>
                <a:schemeClr val="tx2"/>
              </a:solidFill>
              <a:effectLst/>
              <a:latin typeface="+mj-lt"/>
              <a:ea typeface="Calibri" panose="020F0502020204030204" pitchFamily="34" charset="0"/>
              <a:cs typeface="Arial" panose="020B0604020202020204" pitchFamily="34" charset="0"/>
            </a:endParaRPr>
          </a:p>
          <a:p>
            <a:pPr indent="0" algn="just">
              <a:buNone/>
            </a:pPr>
            <a:r>
              <a:rPr lang="sr-Cyrl-RS" sz="2400" dirty="0">
                <a:solidFill>
                  <a:schemeClr val="tx2"/>
                </a:solidFill>
                <a:effectLst/>
                <a:latin typeface="+mj-lt"/>
                <a:ea typeface="Calibri" panose="020F0502020204030204" pitchFamily="34" charset="0"/>
                <a:cs typeface="Arial" panose="020B0604020202020204" pitchFamily="34" charset="0"/>
              </a:rPr>
              <a:t>	1) интерних рачуна – страно лице;</a:t>
            </a:r>
            <a:endParaRPr lang="en-GB" sz="2400" dirty="0">
              <a:solidFill>
                <a:schemeClr val="tx2"/>
              </a:solidFill>
              <a:effectLst/>
              <a:latin typeface="+mj-lt"/>
              <a:ea typeface="Calibri" panose="020F0502020204030204" pitchFamily="34" charset="0"/>
              <a:cs typeface="Arial" panose="020B0604020202020204" pitchFamily="34" charset="0"/>
            </a:endParaRPr>
          </a:p>
          <a:p>
            <a:pPr indent="0" algn="just">
              <a:buNone/>
            </a:pPr>
            <a:r>
              <a:rPr lang="sr-Cyrl-RS" sz="2400" dirty="0">
                <a:solidFill>
                  <a:schemeClr val="tx2"/>
                </a:solidFill>
                <a:effectLst/>
                <a:latin typeface="+mj-lt"/>
                <a:ea typeface="Calibri" panose="020F0502020204030204" pitchFamily="34" charset="0"/>
                <a:cs typeface="Arial" panose="020B0604020202020204" pitchFamily="34" charset="0"/>
              </a:rPr>
              <a:t>	2) интерних рачуна – обвезник ПДВ.</a:t>
            </a:r>
            <a:endParaRPr lang="en-GB" sz="2400" dirty="0">
              <a:solidFill>
                <a:schemeClr val="tx2"/>
              </a:solidFill>
              <a:effectLst/>
              <a:latin typeface="+mj-lt"/>
              <a:ea typeface="Calibri" panose="020F0502020204030204" pitchFamily="34" charset="0"/>
              <a:cs typeface="Arial" panose="020B0604020202020204" pitchFamily="34" charset="0"/>
            </a:endParaRPr>
          </a:p>
          <a:p>
            <a:pPr lvl="0"/>
            <a:endParaRPr lang="sr-Cyrl-RS" sz="2000" dirty="0"/>
          </a:p>
        </p:txBody>
      </p:sp>
      <p:pic>
        <p:nvPicPr>
          <p:cNvPr id="9" name="Graphic 3">
            <a:extLst>
              <a:ext uri="{FF2B5EF4-FFF2-40B4-BE49-F238E27FC236}">
                <a16:creationId xmlns:a16="http://schemas.microsoft.com/office/drawing/2014/main" id="{543EF52B-6DBD-FDFD-9428-65C50A585BAA}"/>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a:off x="76200" y="6434823"/>
            <a:ext cx="1476386" cy="321471"/>
          </a:xfrm>
          <a:prstGeom prst="rect">
            <a:avLst/>
          </a:prstGeom>
        </p:spPr>
      </p:pic>
      <p:grpSp>
        <p:nvGrpSpPr>
          <p:cNvPr id="10" name="Group 9"/>
          <p:cNvGrpSpPr/>
          <p:nvPr/>
        </p:nvGrpSpPr>
        <p:grpSpPr>
          <a:xfrm>
            <a:off x="9601200" y="6069131"/>
            <a:ext cx="2529027" cy="731383"/>
            <a:chOff x="9533545" y="6125414"/>
            <a:chExt cx="2469839" cy="629677"/>
          </a:xfrm>
        </p:grpSpPr>
        <p:sp>
          <p:nvSpPr>
            <p:cNvPr id="11" name="TextBox 10"/>
            <p:cNvSpPr txBox="1"/>
            <p:nvPr/>
          </p:nvSpPr>
          <p:spPr>
            <a:xfrm>
              <a:off x="9904733" y="6293426"/>
              <a:ext cx="2098651" cy="461665"/>
            </a:xfrm>
            <a:prstGeom prst="rect">
              <a:avLst/>
            </a:prstGeom>
            <a:noFill/>
          </p:spPr>
          <p:txBody>
            <a:bodyPr wrap="none" rtlCol="0">
              <a:spAutoFit/>
            </a:bodyPr>
            <a:lstStyle/>
            <a:p>
              <a:r>
                <a:rPr lang="sr-Latn-RS" sz="1200" b="1" dirty="0">
                  <a:latin typeface="Segoe UI" panose="020B0502040204020203" pitchFamily="34" charset="0"/>
                  <a:cs typeface="Segoe UI" panose="020B0502040204020203" pitchFamily="34" charset="0"/>
                </a:rPr>
                <a:t>M</a:t>
              </a:r>
              <a:r>
                <a:rPr lang="sr-Cyrl-RS" sz="1200" b="1" dirty="0" err="1">
                  <a:latin typeface="Segoe UI" panose="020B0502040204020203" pitchFamily="34" charset="0"/>
                  <a:cs typeface="Segoe UI" panose="020B0502040204020203" pitchFamily="34" charset="0"/>
                </a:rPr>
                <a:t>инистарство</a:t>
              </a:r>
              <a:r>
                <a:rPr lang="sr-Cyrl-RS" sz="1200" b="1" dirty="0">
                  <a:latin typeface="Segoe UI" panose="020B0502040204020203" pitchFamily="34" charset="0"/>
                  <a:cs typeface="Segoe UI" panose="020B0502040204020203" pitchFamily="34" charset="0"/>
                </a:rPr>
                <a:t> финансија</a:t>
              </a:r>
            </a:p>
            <a:p>
              <a:r>
                <a:rPr lang="sr-Cyrl-RS" sz="1200" dirty="0">
                  <a:latin typeface="Segoe UI" panose="020B0502040204020203" pitchFamily="34" charset="0"/>
                  <a:cs typeface="Segoe UI" panose="020B0502040204020203" pitchFamily="34" charset="0"/>
                </a:rPr>
                <a:t>Република Србија</a:t>
              </a:r>
              <a:endParaRPr lang="en-US" sz="1200" dirty="0">
                <a:latin typeface="Segoe UI" panose="020B0502040204020203" pitchFamily="34" charset="0"/>
                <a:cs typeface="Segoe UI" panose="020B0502040204020203" pitchFamily="34" charset="0"/>
              </a:endParaRPr>
            </a:p>
          </p:txBody>
        </p:sp>
        <p:sp>
          <p:nvSpPr>
            <p:cNvPr id="12" name="object 4">
              <a:extLst>
                <a:ext uri="{FF2B5EF4-FFF2-40B4-BE49-F238E27FC236}">
                  <a16:creationId xmlns:a16="http://schemas.microsoft.com/office/drawing/2014/main" id="{13AC17B6-0B84-4F11-A956-D77ABFC45E4A}"/>
                </a:ext>
              </a:extLst>
            </p:cNvPr>
            <p:cNvSpPr/>
            <p:nvPr/>
          </p:nvSpPr>
          <p:spPr>
            <a:xfrm>
              <a:off x="9533545" y="6125414"/>
              <a:ext cx="377437" cy="618819"/>
            </a:xfrm>
            <a:prstGeom prst="rect">
              <a:avLst/>
            </a:prstGeom>
            <a:blipFill>
              <a:blip r:embed="rId4" cstate="print"/>
              <a:stretch>
                <a:fillRect/>
              </a:stretch>
            </a:blipFill>
          </p:spPr>
          <p:txBody>
            <a:bodyPr wrap="square" lIns="0" tIns="0" rIns="0" bIns="0" rtlCol="0"/>
            <a:lstStyle/>
            <a:p>
              <a:endParaRPr dirty="0"/>
            </a:p>
          </p:txBody>
        </p:sp>
      </p:grpSp>
      <p:grpSp>
        <p:nvGrpSpPr>
          <p:cNvPr id="13" name="Group 12"/>
          <p:cNvGrpSpPr/>
          <p:nvPr/>
        </p:nvGrpSpPr>
        <p:grpSpPr>
          <a:xfrm>
            <a:off x="0" y="6266788"/>
            <a:ext cx="2317730" cy="591212"/>
            <a:chOff x="0" y="6284407"/>
            <a:chExt cx="2317730" cy="591212"/>
          </a:xfrm>
        </p:grpSpPr>
        <p:pic>
          <p:nvPicPr>
            <p:cNvPr id="14" name="Picture 1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0" y="6284407"/>
              <a:ext cx="1057017" cy="591212"/>
            </a:xfrm>
            <a:prstGeom prst="rect">
              <a:avLst/>
            </a:prstGeom>
            <a:pattFill prst="pct5">
              <a:fgClr>
                <a:schemeClr val="bg1"/>
              </a:fgClr>
              <a:bgClr>
                <a:schemeClr val="bg1"/>
              </a:bgClr>
            </a:pattFill>
            <a:ln>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p:spPr>
        </p:pic>
        <p:pic>
          <p:nvPicPr>
            <p:cNvPr id="15" name="Picture 1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57017" y="6284407"/>
              <a:ext cx="1260713" cy="591212"/>
            </a:xfrm>
            <a:prstGeom prst="rect">
              <a:avLst/>
            </a:prstGeom>
            <a:pattFill prst="pct5">
              <a:fgClr>
                <a:schemeClr val="bg1"/>
              </a:fgClr>
              <a:bgClr>
                <a:schemeClr val="bg1"/>
              </a:bgClr>
            </a:pattFill>
            <a:ln>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p:spPr>
        </p:pic>
      </p:grpSp>
    </p:spTree>
    <p:extLst>
      <p:ext uri="{BB962C8B-B14F-4D97-AF65-F5344CB8AC3E}">
        <p14:creationId xmlns:p14="http://schemas.microsoft.com/office/powerpoint/2010/main" val="26136781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12192000" cy="1475709"/>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Cyrl-RS" sz="4000" b="1" dirty="0"/>
              <a:t>Аутоматски унос података</a:t>
            </a:r>
            <a:endParaRPr lang="en-US" b="1" dirty="0"/>
          </a:p>
        </p:txBody>
      </p:sp>
      <p:sp>
        <p:nvSpPr>
          <p:cNvPr id="6" name="Rectangle 5"/>
          <p:cNvSpPr/>
          <p:nvPr/>
        </p:nvSpPr>
        <p:spPr>
          <a:xfrm>
            <a:off x="6139892" y="2115290"/>
            <a:ext cx="6096000" cy="369332"/>
          </a:xfrm>
          <a:prstGeom prst="rect">
            <a:avLst/>
          </a:prstGeom>
        </p:spPr>
        <p:txBody>
          <a:bodyPr>
            <a:spAutoFit/>
          </a:bodyPr>
          <a:lstStyle/>
          <a:p>
            <a:endParaRPr lang="en-GB" dirty="0"/>
          </a:p>
        </p:txBody>
      </p:sp>
      <p:sp>
        <p:nvSpPr>
          <p:cNvPr id="66" name="Title 1">
            <a:extLst>
              <a:ext uri="{FF2B5EF4-FFF2-40B4-BE49-F238E27FC236}">
                <a16:creationId xmlns:a16="http://schemas.microsoft.com/office/drawing/2014/main" id="{5AD28E00-7369-9A02-3316-CA21002F8B27}"/>
              </a:ext>
            </a:extLst>
          </p:cNvPr>
          <p:cNvSpPr txBox="1">
            <a:spLocks/>
          </p:cNvSpPr>
          <p:nvPr/>
        </p:nvSpPr>
        <p:spPr>
          <a:xfrm>
            <a:off x="1582872" y="539800"/>
            <a:ext cx="8631115"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endParaRPr kumimoji="0" lang="sr-Latn-RS" sz="3200" b="1" i="0" u="none" strike="noStrike" kern="1200" cap="none" spc="0" normalizeH="0" baseline="0" noProof="0" dirty="0">
              <a:ln>
                <a:noFill/>
              </a:ln>
              <a:solidFill>
                <a:schemeClr val="bg1"/>
              </a:solidFill>
              <a:effectLst/>
              <a:uLnTx/>
              <a:uFillTx/>
              <a:latin typeface="Calibri Light" panose="020F0302020204030204"/>
              <a:ea typeface="+mj-ea"/>
              <a:cs typeface="+mj-cs"/>
            </a:endParaRPr>
          </a:p>
        </p:txBody>
      </p:sp>
      <p:sp>
        <p:nvSpPr>
          <p:cNvPr id="68" name="TextBox 67">
            <a:extLst>
              <a:ext uri="{FF2B5EF4-FFF2-40B4-BE49-F238E27FC236}">
                <a16:creationId xmlns:a16="http://schemas.microsoft.com/office/drawing/2014/main" id="{F7BAFA18-421A-6DC9-C64B-492848849451}"/>
              </a:ext>
            </a:extLst>
          </p:cNvPr>
          <p:cNvSpPr txBox="1"/>
          <p:nvPr/>
        </p:nvSpPr>
        <p:spPr>
          <a:xfrm>
            <a:off x="288865" y="1775771"/>
            <a:ext cx="11582400" cy="4792081"/>
          </a:xfrm>
          <a:prstGeom prst="rect">
            <a:avLst/>
          </a:prstGeom>
          <a:noFill/>
        </p:spPr>
        <p:txBody>
          <a:bodyPr wrap="square">
            <a:spAutoFit/>
          </a:bodyPr>
          <a:lstStyle/>
          <a:p>
            <a:pPr indent="449580" algn="just">
              <a:lnSpc>
                <a:spcPct val="115000"/>
              </a:lnSpc>
              <a:spcAft>
                <a:spcPts val="1000"/>
              </a:spcAft>
            </a:pPr>
            <a:r>
              <a:rPr lang="sr-Cyrl-RS" sz="2400" dirty="0">
                <a:solidFill>
                  <a:schemeClr val="tx2"/>
                </a:solidFill>
                <a:effectLst/>
                <a:latin typeface="Arial" panose="020B0604020202020204" pitchFamily="34" charset="0"/>
                <a:ea typeface="Calibri" panose="020F0502020204030204" pitchFamily="34" charset="0"/>
                <a:cs typeface="Arial" panose="020B0604020202020204" pitchFamily="34" charset="0"/>
              </a:rPr>
              <a:t>Аутоматски унос података врши се по истеку пореског периода за који се врши електронско евидентирање претходног пореза </a:t>
            </a:r>
            <a:r>
              <a:rPr lang="sr-Cyrl-RS" sz="2400" dirty="0">
                <a:solidFill>
                  <a:srgbClr val="FF0000"/>
                </a:solidFill>
                <a:effectLst/>
                <a:latin typeface="Arial" panose="020B0604020202020204" pitchFamily="34" charset="0"/>
                <a:ea typeface="Calibri" panose="020F0502020204030204" pitchFamily="34" charset="0"/>
                <a:cs typeface="Arial" panose="020B0604020202020204" pitchFamily="34" charset="0"/>
              </a:rPr>
              <a:t>најкасније 12. дана </a:t>
            </a:r>
            <a:r>
              <a:rPr lang="sr-Cyrl-RS" sz="2400" dirty="0">
                <a:solidFill>
                  <a:schemeClr val="tx2"/>
                </a:solidFill>
                <a:effectLst/>
                <a:latin typeface="Arial" panose="020B0604020202020204" pitchFamily="34" charset="0"/>
                <a:ea typeface="Calibri" panose="020F0502020204030204" pitchFamily="34" charset="0"/>
                <a:cs typeface="Arial" panose="020B0604020202020204" pitchFamily="34" charset="0"/>
              </a:rPr>
              <a:t>календарског месеца који следи том пореском периоду.</a:t>
            </a:r>
          </a:p>
          <a:p>
            <a:pPr indent="449580" algn="just">
              <a:lnSpc>
                <a:spcPct val="115000"/>
              </a:lnSpc>
              <a:spcAft>
                <a:spcPts val="1000"/>
              </a:spcAft>
            </a:pPr>
            <a:r>
              <a:rPr lang="sr-Cyrl-RS" sz="2400" dirty="0">
                <a:solidFill>
                  <a:schemeClr val="tx2"/>
                </a:solidFill>
                <a:latin typeface="Arial" panose="020B0604020202020204" pitchFamily="34" charset="0"/>
                <a:ea typeface="Calibri" panose="020F0502020204030204" pitchFamily="34" charset="0"/>
                <a:cs typeface="Arial" panose="020B0604020202020204" pitchFamily="34" charset="0"/>
              </a:rPr>
              <a:t>Начелно, аутоматски унос врши са стањем на дан који претходи дану аутоматског уноса.</a:t>
            </a:r>
          </a:p>
          <a:p>
            <a:pPr indent="449580" algn="just">
              <a:lnSpc>
                <a:spcPct val="115000"/>
              </a:lnSpc>
              <a:spcAft>
                <a:spcPts val="1000"/>
              </a:spcAft>
            </a:pPr>
            <a:r>
              <a:rPr lang="sr-Cyrl-RS" sz="2400" dirty="0">
                <a:solidFill>
                  <a:srgbClr val="FF0000"/>
                </a:solidFill>
                <a:latin typeface="Arial" panose="020B0604020202020204" pitchFamily="34" charset="0"/>
                <a:ea typeface="Calibri" panose="020F0502020204030204" pitchFamily="34" charset="0"/>
                <a:cs typeface="Arial" panose="020B0604020202020204" pitchFamily="34" charset="0"/>
              </a:rPr>
              <a:t>Изузетак: ако се електронско евидентирање претходног пореза врши после 10. дана календарског месеца који следи пореском периоду за који се евидентира претходни порез (11. или 12. дана), приликом аутоматског уноса евидентирају се подаци са стањем на 10. дан тог календарског месеца. </a:t>
            </a:r>
          </a:p>
          <a:p>
            <a:pPr marL="361950" indent="-361950">
              <a:buFont typeface="Arial" panose="020B0604020202020204" pitchFamily="34" charset="0"/>
              <a:buChar char="•"/>
            </a:pPr>
            <a:endParaRPr lang="ru-RU" sz="3200" dirty="0"/>
          </a:p>
        </p:txBody>
      </p:sp>
      <p:pic>
        <p:nvPicPr>
          <p:cNvPr id="9" name="Graphic 3">
            <a:extLst>
              <a:ext uri="{FF2B5EF4-FFF2-40B4-BE49-F238E27FC236}">
                <a16:creationId xmlns:a16="http://schemas.microsoft.com/office/drawing/2014/main" id="{543EF52B-6DBD-FDFD-9428-65C50A585BAA}"/>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a:off x="76200" y="6434823"/>
            <a:ext cx="1476386" cy="321471"/>
          </a:xfrm>
          <a:prstGeom prst="rect">
            <a:avLst/>
          </a:prstGeom>
        </p:spPr>
      </p:pic>
      <p:grpSp>
        <p:nvGrpSpPr>
          <p:cNvPr id="10" name="Group 9"/>
          <p:cNvGrpSpPr/>
          <p:nvPr/>
        </p:nvGrpSpPr>
        <p:grpSpPr>
          <a:xfrm>
            <a:off x="9601200" y="6069131"/>
            <a:ext cx="2529027" cy="731383"/>
            <a:chOff x="9533545" y="6125414"/>
            <a:chExt cx="2469839" cy="629677"/>
          </a:xfrm>
        </p:grpSpPr>
        <p:sp>
          <p:nvSpPr>
            <p:cNvPr id="11" name="TextBox 10"/>
            <p:cNvSpPr txBox="1"/>
            <p:nvPr/>
          </p:nvSpPr>
          <p:spPr>
            <a:xfrm>
              <a:off x="9904733" y="6293426"/>
              <a:ext cx="2098651" cy="461665"/>
            </a:xfrm>
            <a:prstGeom prst="rect">
              <a:avLst/>
            </a:prstGeom>
            <a:noFill/>
          </p:spPr>
          <p:txBody>
            <a:bodyPr wrap="none" rtlCol="0">
              <a:spAutoFit/>
            </a:bodyPr>
            <a:lstStyle/>
            <a:p>
              <a:r>
                <a:rPr lang="sr-Latn-RS" sz="1200" b="1" dirty="0">
                  <a:latin typeface="Segoe UI" panose="020B0502040204020203" pitchFamily="34" charset="0"/>
                  <a:cs typeface="Segoe UI" panose="020B0502040204020203" pitchFamily="34" charset="0"/>
                </a:rPr>
                <a:t>M</a:t>
              </a:r>
              <a:r>
                <a:rPr lang="sr-Cyrl-RS" sz="1200" b="1" dirty="0" err="1">
                  <a:latin typeface="Segoe UI" panose="020B0502040204020203" pitchFamily="34" charset="0"/>
                  <a:cs typeface="Segoe UI" panose="020B0502040204020203" pitchFamily="34" charset="0"/>
                </a:rPr>
                <a:t>инистарство</a:t>
              </a:r>
              <a:r>
                <a:rPr lang="sr-Cyrl-RS" sz="1200" b="1" dirty="0">
                  <a:latin typeface="Segoe UI" panose="020B0502040204020203" pitchFamily="34" charset="0"/>
                  <a:cs typeface="Segoe UI" panose="020B0502040204020203" pitchFamily="34" charset="0"/>
                </a:rPr>
                <a:t> финансија</a:t>
              </a:r>
            </a:p>
            <a:p>
              <a:r>
                <a:rPr lang="sr-Cyrl-RS" sz="1200" dirty="0">
                  <a:latin typeface="Segoe UI" panose="020B0502040204020203" pitchFamily="34" charset="0"/>
                  <a:cs typeface="Segoe UI" panose="020B0502040204020203" pitchFamily="34" charset="0"/>
                </a:rPr>
                <a:t>Република Србија</a:t>
              </a:r>
              <a:endParaRPr lang="en-US" sz="1200" dirty="0">
                <a:latin typeface="Segoe UI" panose="020B0502040204020203" pitchFamily="34" charset="0"/>
                <a:cs typeface="Segoe UI" panose="020B0502040204020203" pitchFamily="34" charset="0"/>
              </a:endParaRPr>
            </a:p>
          </p:txBody>
        </p:sp>
        <p:sp>
          <p:nvSpPr>
            <p:cNvPr id="12" name="object 4">
              <a:extLst>
                <a:ext uri="{FF2B5EF4-FFF2-40B4-BE49-F238E27FC236}">
                  <a16:creationId xmlns:a16="http://schemas.microsoft.com/office/drawing/2014/main" id="{13AC17B6-0B84-4F11-A956-D77ABFC45E4A}"/>
                </a:ext>
              </a:extLst>
            </p:cNvPr>
            <p:cNvSpPr/>
            <p:nvPr/>
          </p:nvSpPr>
          <p:spPr>
            <a:xfrm>
              <a:off x="9533545" y="6125414"/>
              <a:ext cx="377437" cy="618819"/>
            </a:xfrm>
            <a:prstGeom prst="rect">
              <a:avLst/>
            </a:prstGeom>
            <a:blipFill>
              <a:blip r:embed="rId4" cstate="print"/>
              <a:stretch>
                <a:fillRect/>
              </a:stretch>
            </a:blipFill>
          </p:spPr>
          <p:txBody>
            <a:bodyPr wrap="square" lIns="0" tIns="0" rIns="0" bIns="0" rtlCol="0"/>
            <a:lstStyle/>
            <a:p>
              <a:endParaRPr dirty="0"/>
            </a:p>
          </p:txBody>
        </p:sp>
      </p:grpSp>
      <p:grpSp>
        <p:nvGrpSpPr>
          <p:cNvPr id="13" name="Group 12"/>
          <p:cNvGrpSpPr/>
          <p:nvPr/>
        </p:nvGrpSpPr>
        <p:grpSpPr>
          <a:xfrm>
            <a:off x="0" y="6266788"/>
            <a:ext cx="2317730" cy="591212"/>
            <a:chOff x="0" y="6284407"/>
            <a:chExt cx="2317730" cy="591212"/>
          </a:xfrm>
        </p:grpSpPr>
        <p:pic>
          <p:nvPicPr>
            <p:cNvPr id="14" name="Picture 1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0" y="6284407"/>
              <a:ext cx="1057017" cy="591212"/>
            </a:xfrm>
            <a:prstGeom prst="rect">
              <a:avLst/>
            </a:prstGeom>
            <a:pattFill prst="pct5">
              <a:fgClr>
                <a:schemeClr val="bg1"/>
              </a:fgClr>
              <a:bgClr>
                <a:schemeClr val="bg1"/>
              </a:bgClr>
            </a:pattFill>
            <a:ln>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p:spPr>
        </p:pic>
        <p:pic>
          <p:nvPicPr>
            <p:cNvPr id="15" name="Picture 1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57017" y="6284407"/>
              <a:ext cx="1260713" cy="591212"/>
            </a:xfrm>
            <a:prstGeom prst="rect">
              <a:avLst/>
            </a:prstGeom>
            <a:pattFill prst="pct5">
              <a:fgClr>
                <a:schemeClr val="bg1"/>
              </a:fgClr>
              <a:bgClr>
                <a:schemeClr val="bg1"/>
              </a:bgClr>
            </a:pattFill>
            <a:ln>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p:spPr>
        </p:pic>
      </p:grpSp>
    </p:spTree>
    <p:extLst>
      <p:ext uri="{BB962C8B-B14F-4D97-AF65-F5344CB8AC3E}">
        <p14:creationId xmlns:p14="http://schemas.microsoft.com/office/powerpoint/2010/main" val="34788558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12192000" cy="1475709"/>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Cyrl-RS" sz="4000" b="1" dirty="0"/>
              <a:t>Подаци који се аутоматски уносе</a:t>
            </a:r>
            <a:endParaRPr lang="en-US" b="1" dirty="0"/>
          </a:p>
        </p:txBody>
      </p:sp>
      <p:sp>
        <p:nvSpPr>
          <p:cNvPr id="6" name="Rectangle 5"/>
          <p:cNvSpPr/>
          <p:nvPr/>
        </p:nvSpPr>
        <p:spPr>
          <a:xfrm>
            <a:off x="6139892" y="2115290"/>
            <a:ext cx="6096000" cy="369332"/>
          </a:xfrm>
          <a:prstGeom prst="rect">
            <a:avLst/>
          </a:prstGeom>
        </p:spPr>
        <p:txBody>
          <a:bodyPr>
            <a:spAutoFit/>
          </a:bodyPr>
          <a:lstStyle/>
          <a:p>
            <a:endParaRPr lang="en-GB" dirty="0"/>
          </a:p>
        </p:txBody>
      </p:sp>
      <p:sp>
        <p:nvSpPr>
          <p:cNvPr id="66" name="Title 1">
            <a:extLst>
              <a:ext uri="{FF2B5EF4-FFF2-40B4-BE49-F238E27FC236}">
                <a16:creationId xmlns:a16="http://schemas.microsoft.com/office/drawing/2014/main" id="{5AD28E00-7369-9A02-3316-CA21002F8B27}"/>
              </a:ext>
            </a:extLst>
          </p:cNvPr>
          <p:cNvSpPr txBox="1">
            <a:spLocks/>
          </p:cNvSpPr>
          <p:nvPr/>
        </p:nvSpPr>
        <p:spPr>
          <a:xfrm>
            <a:off x="1582872" y="539800"/>
            <a:ext cx="8631115"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endParaRPr kumimoji="0" lang="sr-Latn-RS" sz="3200" b="1" i="0" u="none" strike="noStrike" kern="1200" cap="none" spc="0" normalizeH="0" baseline="0" noProof="0" dirty="0">
              <a:ln>
                <a:noFill/>
              </a:ln>
              <a:solidFill>
                <a:schemeClr val="bg1"/>
              </a:solidFill>
              <a:effectLst/>
              <a:uLnTx/>
              <a:uFillTx/>
              <a:latin typeface="Calibri Light" panose="020F0302020204030204"/>
              <a:ea typeface="+mj-ea"/>
              <a:cs typeface="+mj-cs"/>
            </a:endParaRPr>
          </a:p>
        </p:txBody>
      </p:sp>
      <p:sp>
        <p:nvSpPr>
          <p:cNvPr id="68" name="TextBox 67">
            <a:extLst>
              <a:ext uri="{FF2B5EF4-FFF2-40B4-BE49-F238E27FC236}">
                <a16:creationId xmlns:a16="http://schemas.microsoft.com/office/drawing/2014/main" id="{F7BAFA18-421A-6DC9-C64B-492848849451}"/>
              </a:ext>
            </a:extLst>
          </p:cNvPr>
          <p:cNvSpPr txBox="1"/>
          <p:nvPr/>
        </p:nvSpPr>
        <p:spPr>
          <a:xfrm>
            <a:off x="288865" y="1775771"/>
            <a:ext cx="11582400" cy="4401205"/>
          </a:xfrm>
          <a:prstGeom prst="rect">
            <a:avLst/>
          </a:prstGeom>
          <a:noFill/>
        </p:spPr>
        <p:txBody>
          <a:bodyPr wrap="square">
            <a:spAutoFit/>
          </a:bodyPr>
          <a:lstStyle/>
          <a:p>
            <a:pPr indent="0" algn="just">
              <a:buNone/>
            </a:pPr>
            <a:r>
              <a:rPr lang="sr-Cyrl-RS" sz="2000" dirty="0">
                <a:solidFill>
                  <a:schemeClr val="tx2"/>
                </a:solidFill>
                <a:effectLst/>
                <a:latin typeface="+mj-lt"/>
                <a:ea typeface="Calibri" panose="020F0502020204030204" pitchFamily="34" charset="0"/>
                <a:cs typeface="Arial" panose="020B0604020202020204" pitchFamily="34" charset="0"/>
              </a:rPr>
              <a:t>Подаци који се аутоматски уносе односе се на:</a:t>
            </a:r>
            <a:endParaRPr lang="en-GB" sz="2000" dirty="0">
              <a:solidFill>
                <a:schemeClr val="tx2"/>
              </a:solidFill>
              <a:effectLst/>
              <a:latin typeface="+mj-lt"/>
              <a:ea typeface="Calibri" panose="020F0502020204030204" pitchFamily="34" charset="0"/>
              <a:cs typeface="Arial" panose="020B0604020202020204" pitchFamily="34" charset="0"/>
            </a:endParaRPr>
          </a:p>
          <a:p>
            <a:pPr indent="0" algn="just">
              <a:buNone/>
            </a:pPr>
            <a:r>
              <a:rPr lang="sr-Cyrl-RS" sz="2000" dirty="0">
                <a:solidFill>
                  <a:schemeClr val="tx2"/>
                </a:solidFill>
                <a:effectLst/>
                <a:latin typeface="+mj-lt"/>
                <a:ea typeface="Calibri" panose="020F0502020204030204" pitchFamily="34" charset="0"/>
                <a:cs typeface="Arial" panose="020B0604020202020204" pitchFamily="34" charset="0"/>
              </a:rPr>
              <a:t>1) набавке добара и услуга у Републици Србији од обвезника ПДВ – промет за који је порески дужник испоручилац добара, односно пружалац услуга, и то: основицу и ПДВ из електронских фактура из члана 11. став 1. </a:t>
            </a:r>
            <a:r>
              <a:rPr lang="sr-Cyrl-RS" sz="2000" dirty="0" err="1">
                <a:solidFill>
                  <a:schemeClr val="tx2"/>
                </a:solidFill>
                <a:effectLst/>
                <a:latin typeface="+mj-lt"/>
                <a:ea typeface="Calibri" panose="020F0502020204030204" pitchFamily="34" charset="0"/>
                <a:cs typeface="Arial" panose="020B0604020202020204" pitchFamily="34" charset="0"/>
              </a:rPr>
              <a:t>тач</a:t>
            </a:r>
            <a:r>
              <a:rPr lang="sr-Cyrl-RS" sz="2000" dirty="0">
                <a:solidFill>
                  <a:schemeClr val="tx2"/>
                </a:solidFill>
                <a:effectLst/>
                <a:latin typeface="+mj-lt"/>
                <a:ea typeface="Calibri" panose="020F0502020204030204" pitchFamily="34" charset="0"/>
                <a:cs typeface="Arial" panose="020B0604020202020204" pitchFamily="34" charset="0"/>
              </a:rPr>
              <a:t>. 1)–3) Правилника о ЕФ (независно од тога да ли је електронска фактура прихваћена, сторнирана и др), </a:t>
            </a:r>
            <a:r>
              <a:rPr lang="sr-Cyrl-RS" sz="2000" dirty="0">
                <a:solidFill>
                  <a:srgbClr val="FF0000"/>
                </a:solidFill>
                <a:effectLst/>
                <a:latin typeface="+mj-lt"/>
                <a:ea typeface="Calibri" panose="020F0502020204030204" pitchFamily="34" charset="0"/>
                <a:cs typeface="Arial" panose="020B0604020202020204" pitchFamily="34" charset="0"/>
              </a:rPr>
              <a:t>као и основицу из електронске фактуре из члана 11. став 1. тачка 4) Правилника о ЕФ (примена од друге половине 2025. године);</a:t>
            </a:r>
            <a:endParaRPr lang="en-GB" sz="2000" dirty="0">
              <a:solidFill>
                <a:schemeClr val="tx2"/>
              </a:solidFill>
              <a:effectLst/>
              <a:latin typeface="+mj-lt"/>
              <a:ea typeface="Calibri" panose="020F0502020204030204" pitchFamily="34" charset="0"/>
              <a:cs typeface="Arial" panose="020B0604020202020204" pitchFamily="34" charset="0"/>
            </a:endParaRPr>
          </a:p>
          <a:p>
            <a:pPr indent="0" algn="just">
              <a:buNone/>
            </a:pPr>
            <a:r>
              <a:rPr lang="sr-Cyrl-RS" sz="2000" dirty="0">
                <a:solidFill>
                  <a:schemeClr val="tx2"/>
                </a:solidFill>
                <a:effectLst/>
                <a:latin typeface="+mj-lt"/>
                <a:ea typeface="Calibri" panose="020F0502020204030204" pitchFamily="34" charset="0"/>
                <a:cs typeface="Arial" panose="020B0604020202020204" pitchFamily="34" charset="0"/>
              </a:rPr>
              <a:t>2) набавке добара и услуга у Републици Србији – промет за који је порески дужник прималац добара, односно услуга, и то: </a:t>
            </a:r>
            <a:endParaRPr lang="en-GB" sz="2000" dirty="0">
              <a:solidFill>
                <a:schemeClr val="tx2"/>
              </a:solidFill>
              <a:effectLst/>
              <a:latin typeface="+mj-lt"/>
              <a:ea typeface="Calibri" panose="020F0502020204030204" pitchFamily="34" charset="0"/>
              <a:cs typeface="Arial" panose="020B0604020202020204" pitchFamily="34" charset="0"/>
            </a:endParaRPr>
          </a:p>
          <a:p>
            <a:pPr indent="0" algn="just">
              <a:buNone/>
            </a:pPr>
            <a:r>
              <a:rPr lang="sr-Cyrl-RS" sz="2000" dirty="0">
                <a:solidFill>
                  <a:schemeClr val="tx2"/>
                </a:solidFill>
                <a:effectLst/>
                <a:latin typeface="+mj-lt"/>
                <a:ea typeface="Calibri" panose="020F0502020204030204" pitchFamily="34" charset="0"/>
                <a:cs typeface="Arial" panose="020B0604020202020204" pitchFamily="34" charset="0"/>
              </a:rPr>
              <a:t>	(1) основицу и ПДВ из појединачних евиденција ПДВ за промет, повећање и аванс (које имају статус: евидентирано);</a:t>
            </a:r>
            <a:endParaRPr lang="en-GB" sz="2000" dirty="0">
              <a:solidFill>
                <a:schemeClr val="tx2"/>
              </a:solidFill>
              <a:effectLst/>
              <a:latin typeface="+mj-lt"/>
              <a:ea typeface="Calibri" panose="020F0502020204030204" pitchFamily="34" charset="0"/>
              <a:cs typeface="Arial" panose="020B0604020202020204" pitchFamily="34" charset="0"/>
            </a:endParaRPr>
          </a:p>
          <a:p>
            <a:pPr indent="0" algn="just">
              <a:buNone/>
            </a:pPr>
            <a:r>
              <a:rPr lang="sr-Cyrl-RS" sz="2000" dirty="0">
                <a:solidFill>
                  <a:schemeClr val="tx2"/>
                </a:solidFill>
                <a:effectLst/>
                <a:latin typeface="+mj-lt"/>
                <a:ea typeface="Calibri" panose="020F0502020204030204" pitchFamily="34" charset="0"/>
                <a:cs typeface="Arial" panose="020B0604020202020204" pitchFamily="34" charset="0"/>
              </a:rPr>
              <a:t>	(2) основицу из појединачних евиденција ПДВ за смањење, укључујући и смањење аванса (које имају статус: евидентирано);</a:t>
            </a:r>
            <a:endParaRPr lang="en-GB" sz="2000" dirty="0">
              <a:solidFill>
                <a:schemeClr val="tx2"/>
              </a:solidFill>
              <a:effectLst/>
              <a:latin typeface="+mj-lt"/>
              <a:ea typeface="Calibri" panose="020F0502020204030204" pitchFamily="34" charset="0"/>
              <a:cs typeface="Arial" panose="020B0604020202020204" pitchFamily="34" charset="0"/>
            </a:endParaRPr>
          </a:p>
          <a:p>
            <a:pPr indent="0" algn="just">
              <a:buNone/>
            </a:pPr>
            <a:r>
              <a:rPr lang="sr-Cyrl-RS" sz="2000" dirty="0">
                <a:solidFill>
                  <a:schemeClr val="tx2"/>
                </a:solidFill>
                <a:effectLst/>
                <a:latin typeface="+mj-lt"/>
                <a:ea typeface="Calibri" panose="020F0502020204030204" pitchFamily="34" charset="0"/>
                <a:cs typeface="Arial" panose="020B0604020202020204" pitchFamily="34" charset="0"/>
              </a:rPr>
              <a:t>3) ПДВ плаћен за увоз/допремање добара стављених у слободан промет у складу са царинским прописима.</a:t>
            </a:r>
            <a:endParaRPr lang="en-GB" sz="2000" dirty="0">
              <a:solidFill>
                <a:schemeClr val="tx2"/>
              </a:solidFill>
              <a:effectLst/>
              <a:latin typeface="+mj-lt"/>
              <a:ea typeface="Calibri" panose="020F0502020204030204" pitchFamily="34" charset="0"/>
              <a:cs typeface="Arial" panose="020B0604020202020204" pitchFamily="34" charset="0"/>
            </a:endParaRPr>
          </a:p>
        </p:txBody>
      </p:sp>
      <p:pic>
        <p:nvPicPr>
          <p:cNvPr id="9" name="Graphic 3">
            <a:extLst>
              <a:ext uri="{FF2B5EF4-FFF2-40B4-BE49-F238E27FC236}">
                <a16:creationId xmlns:a16="http://schemas.microsoft.com/office/drawing/2014/main" id="{543EF52B-6DBD-FDFD-9428-65C50A585BAA}"/>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a:off x="76200" y="6434823"/>
            <a:ext cx="1476386" cy="321471"/>
          </a:xfrm>
          <a:prstGeom prst="rect">
            <a:avLst/>
          </a:prstGeom>
        </p:spPr>
      </p:pic>
      <p:grpSp>
        <p:nvGrpSpPr>
          <p:cNvPr id="10" name="Group 9"/>
          <p:cNvGrpSpPr/>
          <p:nvPr/>
        </p:nvGrpSpPr>
        <p:grpSpPr>
          <a:xfrm>
            <a:off x="9601200" y="6069131"/>
            <a:ext cx="2529027" cy="731383"/>
            <a:chOff x="9533545" y="6125414"/>
            <a:chExt cx="2469839" cy="629677"/>
          </a:xfrm>
        </p:grpSpPr>
        <p:sp>
          <p:nvSpPr>
            <p:cNvPr id="11" name="TextBox 10"/>
            <p:cNvSpPr txBox="1"/>
            <p:nvPr/>
          </p:nvSpPr>
          <p:spPr>
            <a:xfrm>
              <a:off x="9904733" y="6293426"/>
              <a:ext cx="2098651" cy="461665"/>
            </a:xfrm>
            <a:prstGeom prst="rect">
              <a:avLst/>
            </a:prstGeom>
            <a:noFill/>
          </p:spPr>
          <p:txBody>
            <a:bodyPr wrap="none" rtlCol="0">
              <a:spAutoFit/>
            </a:bodyPr>
            <a:lstStyle/>
            <a:p>
              <a:r>
                <a:rPr lang="sr-Latn-RS" sz="1200" b="1" dirty="0">
                  <a:latin typeface="Segoe UI" panose="020B0502040204020203" pitchFamily="34" charset="0"/>
                  <a:cs typeface="Segoe UI" panose="020B0502040204020203" pitchFamily="34" charset="0"/>
                </a:rPr>
                <a:t>M</a:t>
              </a:r>
              <a:r>
                <a:rPr lang="sr-Cyrl-RS" sz="1200" b="1" dirty="0" err="1">
                  <a:latin typeface="Segoe UI" panose="020B0502040204020203" pitchFamily="34" charset="0"/>
                  <a:cs typeface="Segoe UI" panose="020B0502040204020203" pitchFamily="34" charset="0"/>
                </a:rPr>
                <a:t>инистарство</a:t>
              </a:r>
              <a:r>
                <a:rPr lang="sr-Cyrl-RS" sz="1200" b="1" dirty="0">
                  <a:latin typeface="Segoe UI" panose="020B0502040204020203" pitchFamily="34" charset="0"/>
                  <a:cs typeface="Segoe UI" panose="020B0502040204020203" pitchFamily="34" charset="0"/>
                </a:rPr>
                <a:t> финансија</a:t>
              </a:r>
            </a:p>
            <a:p>
              <a:r>
                <a:rPr lang="sr-Cyrl-RS" sz="1200" dirty="0">
                  <a:latin typeface="Segoe UI" panose="020B0502040204020203" pitchFamily="34" charset="0"/>
                  <a:cs typeface="Segoe UI" panose="020B0502040204020203" pitchFamily="34" charset="0"/>
                </a:rPr>
                <a:t>Република Србија</a:t>
              </a:r>
              <a:endParaRPr lang="en-US" sz="1200" dirty="0">
                <a:latin typeface="Segoe UI" panose="020B0502040204020203" pitchFamily="34" charset="0"/>
                <a:cs typeface="Segoe UI" panose="020B0502040204020203" pitchFamily="34" charset="0"/>
              </a:endParaRPr>
            </a:p>
          </p:txBody>
        </p:sp>
        <p:sp>
          <p:nvSpPr>
            <p:cNvPr id="12" name="object 4">
              <a:extLst>
                <a:ext uri="{FF2B5EF4-FFF2-40B4-BE49-F238E27FC236}">
                  <a16:creationId xmlns:a16="http://schemas.microsoft.com/office/drawing/2014/main" id="{13AC17B6-0B84-4F11-A956-D77ABFC45E4A}"/>
                </a:ext>
              </a:extLst>
            </p:cNvPr>
            <p:cNvSpPr/>
            <p:nvPr/>
          </p:nvSpPr>
          <p:spPr>
            <a:xfrm>
              <a:off x="9533545" y="6125414"/>
              <a:ext cx="377437" cy="618819"/>
            </a:xfrm>
            <a:prstGeom prst="rect">
              <a:avLst/>
            </a:prstGeom>
            <a:blipFill>
              <a:blip r:embed="rId4" cstate="print"/>
              <a:stretch>
                <a:fillRect/>
              </a:stretch>
            </a:blipFill>
          </p:spPr>
          <p:txBody>
            <a:bodyPr wrap="square" lIns="0" tIns="0" rIns="0" bIns="0" rtlCol="0"/>
            <a:lstStyle/>
            <a:p>
              <a:endParaRPr dirty="0"/>
            </a:p>
          </p:txBody>
        </p:sp>
      </p:grpSp>
      <p:grpSp>
        <p:nvGrpSpPr>
          <p:cNvPr id="13" name="Group 12"/>
          <p:cNvGrpSpPr/>
          <p:nvPr/>
        </p:nvGrpSpPr>
        <p:grpSpPr>
          <a:xfrm>
            <a:off x="0" y="6266788"/>
            <a:ext cx="2317730" cy="591212"/>
            <a:chOff x="0" y="6284407"/>
            <a:chExt cx="2317730" cy="591212"/>
          </a:xfrm>
        </p:grpSpPr>
        <p:pic>
          <p:nvPicPr>
            <p:cNvPr id="14" name="Picture 1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0" y="6284407"/>
              <a:ext cx="1057017" cy="591212"/>
            </a:xfrm>
            <a:prstGeom prst="rect">
              <a:avLst/>
            </a:prstGeom>
            <a:pattFill prst="pct5">
              <a:fgClr>
                <a:schemeClr val="bg1"/>
              </a:fgClr>
              <a:bgClr>
                <a:schemeClr val="bg1"/>
              </a:bgClr>
            </a:pattFill>
            <a:ln>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p:spPr>
        </p:pic>
        <p:pic>
          <p:nvPicPr>
            <p:cNvPr id="15" name="Picture 1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57017" y="6284407"/>
              <a:ext cx="1260713" cy="591212"/>
            </a:xfrm>
            <a:prstGeom prst="rect">
              <a:avLst/>
            </a:prstGeom>
            <a:pattFill prst="pct5">
              <a:fgClr>
                <a:schemeClr val="bg1"/>
              </a:fgClr>
              <a:bgClr>
                <a:schemeClr val="bg1"/>
              </a:bgClr>
            </a:pattFill>
            <a:ln>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p:spPr>
        </p:pic>
      </p:grpSp>
    </p:spTree>
    <p:extLst>
      <p:ext uri="{BB962C8B-B14F-4D97-AF65-F5344CB8AC3E}">
        <p14:creationId xmlns:p14="http://schemas.microsoft.com/office/powerpoint/2010/main" val="24462848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2433</Words>
  <Application>Microsoft Office PowerPoint</Application>
  <PresentationFormat>Widescreen</PresentationFormat>
  <Paragraphs>746</Paragraphs>
  <Slides>26</Slides>
  <Notes>3</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26</vt:i4>
      </vt:variant>
    </vt:vector>
  </HeadingPairs>
  <TitlesOfParts>
    <vt:vector size="35" baseType="lpstr">
      <vt:lpstr>Aptos</vt:lpstr>
      <vt:lpstr>Arial</vt:lpstr>
      <vt:lpstr>Calibri</vt:lpstr>
      <vt:lpstr>Calibri Light</vt:lpstr>
      <vt:lpstr>Noto Sans</vt:lpstr>
      <vt:lpstr>Segoe UI</vt:lpstr>
      <vt:lpstr>Times New Roman</vt:lpstr>
      <vt:lpstr>Wingdings</vt:lpstr>
      <vt:lpstr>Office Theme</vt:lpstr>
      <vt:lpstr>         6. фебруар 2025.</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Хвала на пажњи!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2024-08-14T12:01:25Z</dcterms:created>
  <dcterms:modified xsi:type="dcterms:W3CDTF">2025-02-07T14:31:43Z</dcterms:modified>
</cp:coreProperties>
</file>